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7" r:id="rId1"/>
  </p:sldMasterIdLst>
  <p:notesMasterIdLst>
    <p:notesMasterId r:id="rId24"/>
  </p:notesMasterIdLst>
  <p:handoutMasterIdLst>
    <p:handoutMasterId r:id="rId25"/>
  </p:handoutMasterIdLst>
  <p:sldIdLst>
    <p:sldId id="302" r:id="rId2"/>
    <p:sldId id="271" r:id="rId3"/>
    <p:sldId id="272" r:id="rId4"/>
    <p:sldId id="273" r:id="rId5"/>
    <p:sldId id="289" r:id="rId6"/>
    <p:sldId id="291" r:id="rId7"/>
    <p:sldId id="292" r:id="rId8"/>
    <p:sldId id="294" r:id="rId9"/>
    <p:sldId id="295" r:id="rId10"/>
    <p:sldId id="296" r:id="rId11"/>
    <p:sldId id="275" r:id="rId12"/>
    <p:sldId id="277" r:id="rId13"/>
    <p:sldId id="279" r:id="rId14"/>
    <p:sldId id="280" r:id="rId15"/>
    <p:sldId id="282" r:id="rId16"/>
    <p:sldId id="286" r:id="rId17"/>
    <p:sldId id="287" r:id="rId18"/>
    <p:sldId id="288" r:id="rId19"/>
    <p:sldId id="290" r:id="rId20"/>
    <p:sldId id="293" r:id="rId21"/>
    <p:sldId id="300" r:id="rId22"/>
    <p:sldId id="299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дрявцев Дмитрий Сергеевич" initials="КДС" lastIdx="1" clrIdx="0">
    <p:extLst>
      <p:ext uri="{19B8F6BF-5375-455C-9EA6-DF929625EA0E}">
        <p15:presenceInfo xmlns:p15="http://schemas.microsoft.com/office/powerpoint/2012/main" userId="Кудрявцев Дмитрий Сергее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  <a:srgbClr val="1E4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681" autoAdjust="0"/>
  </p:normalViewPr>
  <p:slideViewPr>
    <p:cSldViewPr snapToGrid="0">
      <p:cViewPr varScale="1">
        <p:scale>
          <a:sx n="106" d="100"/>
          <a:sy n="106" d="100"/>
        </p:scale>
        <p:origin x="4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63956-10DC-4B91-9FF4-EB8A311E2ABC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E878-0487-4EA1-ACDB-65800D046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6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9DD95-7D0C-4544-8F51-D71CC05A7404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C7A82-6F27-48BA-96FA-7315F6843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C7A82-6F27-48BA-96FA-7315F6843C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7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19E-A1C4-4393-A76E-DA2132677FF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1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8" cy="6857998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19785" y="2426698"/>
            <a:ext cx="4738816" cy="2004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Тема: бла-бла-блабла</a:t>
            </a:r>
            <a:br>
              <a:rPr lang="ru-RU" dirty="0" smtClean="0"/>
            </a:br>
            <a:r>
              <a:rPr lang="ru-RU" dirty="0" smtClean="0"/>
              <a:t>бла-блабла-бла</a:t>
            </a:r>
            <a:br>
              <a:rPr lang="ru-RU" dirty="0" smtClean="0"/>
            </a:br>
            <a:r>
              <a:rPr lang="ru-RU" dirty="0" smtClean="0"/>
              <a:t>блабла-бла-блабла</a:t>
            </a:r>
            <a:br>
              <a:rPr lang="ru-RU" dirty="0" smtClean="0"/>
            </a:br>
            <a:r>
              <a:rPr lang="ru-RU" dirty="0" smtClean="0"/>
              <a:t>бла-блабла-бла-бла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Объект 2"/>
          <p:cNvSpPr>
            <a:spLocks noGrp="1"/>
          </p:cNvSpPr>
          <p:nvPr>
            <p:ph idx="1" hasCustomPrompt="1"/>
          </p:nvPr>
        </p:nvSpPr>
        <p:spPr>
          <a:xfrm>
            <a:off x="6919783" y="5429250"/>
            <a:ext cx="4738817" cy="927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Докладчик: ФИО</a:t>
            </a:r>
          </a:p>
          <a:p>
            <a:pPr lvl="0"/>
            <a:r>
              <a:rPr lang="ru-RU" dirty="0" smtClean="0"/>
              <a:t>Дата: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63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838200" y="1564739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56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6473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848233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ru-RU" dirty="0" smtClean="0"/>
              <a:t>         </a:t>
            </a:r>
            <a:fld id="{BE52EC34-7DDC-4645-8BD8-3B29C1353F0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13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481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1579296"/>
            <a:ext cx="6172200" cy="411432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587234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28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1679125"/>
            <a:ext cx="6172200" cy="4114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687362"/>
            <a:ext cx="3932237" cy="4114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05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46409"/>
            <a:ext cx="10515600" cy="41879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07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1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654647"/>
            <a:ext cx="10515600" cy="41715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Заголовок 14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26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74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19E-A1C4-4393-A76E-DA2132677FF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5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         </a:t>
            </a:r>
            <a:fld id="{BE52EC34-7DDC-4645-8BD8-3B29C1353F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11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8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9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3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EC34-7DDC-4645-8BD8-3B29C1353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019E-A1C4-4393-A76E-DA2132677FFB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A903-443A-4577-9F55-35F98F656AC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8200" y="886951"/>
            <a:ext cx="886597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88" y="218941"/>
            <a:ext cx="633412" cy="749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6" y="6386830"/>
            <a:ext cx="1690532" cy="55043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828016" y="6710675"/>
            <a:ext cx="2592000" cy="10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62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691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99" r:id="rId18"/>
    <p:sldLayoutId id="2147483700" r:id="rId19"/>
    <p:sldLayoutId id="2147483701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ulation.gov.ru/Regulation/Npa/PublicView?npaID=151740" TargetMode="External"/><Relationship Id="rId2" Type="http://schemas.openxmlformats.org/officeDocument/2006/relationships/hyperlink" Target="https://regulation.gov.ru/Regulation/Npa/PublicView?npaID=15170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gulation.gov.ru/Regulation/Npa/PublicView?npaID=15173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#Par67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Par63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FF0000"/>
                </a:solidFill>
              </a:rPr>
              <a:t>Обеспечение подготовки 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</a:rPr>
              <a:t>и проведения</a:t>
            </a:r>
            <a:br>
              <a:rPr lang="ru-RU" sz="53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ГИА в 2025 году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866640" y="6356350"/>
            <a:ext cx="6487160" cy="365125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Исакова  Людмила Александровна, заведующий ЦОКО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03" y="2360102"/>
            <a:ext cx="9412137" cy="38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507" y="44424"/>
            <a:ext cx="9187841" cy="998785"/>
          </a:xfrm>
        </p:spPr>
        <p:txBody>
          <a:bodyPr>
            <a:noAutofit/>
          </a:bodyPr>
          <a:lstStyle/>
          <a:p>
            <a:r>
              <a:rPr lang="ru-RU" sz="2000" dirty="0"/>
              <a:t>Список программного обеспечения, которое может быть установлено на рабочее место участника </a:t>
            </a:r>
            <a:r>
              <a:rPr lang="ru-RU" sz="2000" dirty="0" smtClean="0"/>
              <a:t>экзамена </a:t>
            </a:r>
            <a:r>
              <a:rPr lang="ru-RU" sz="2000" dirty="0"/>
              <a:t>по его </a:t>
            </a:r>
            <a:r>
              <a:rPr lang="ru-RU" sz="2000" dirty="0" smtClean="0"/>
              <a:t>выбору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303850"/>
              </p:ext>
            </p:extLst>
          </p:nvPr>
        </p:nvGraphicFramePr>
        <p:xfrm>
          <a:off x="308429" y="1043209"/>
          <a:ext cx="4896617" cy="23042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04923">
                  <a:extLst>
                    <a:ext uri="{9D8B030D-6E8A-4147-A177-3AD203B41FA5}">
                      <a16:colId xmlns:a16="http://schemas.microsoft.com/office/drawing/2014/main" val="3327678170"/>
                    </a:ext>
                  </a:extLst>
                </a:gridCol>
                <a:gridCol w="4091694">
                  <a:extLst>
                    <a:ext uri="{9D8B030D-6E8A-4147-A177-3AD203B41FA5}">
                      <a16:colId xmlns:a16="http://schemas.microsoft.com/office/drawing/2014/main" val="1565763572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офисного пакета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0981015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МойОфис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242907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P7-Офис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634547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Microsoft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Office</a:t>
                      </a:r>
                      <a:r>
                        <a:rPr lang="ru-RU" sz="1800" dirty="0">
                          <a:effectLst/>
                        </a:rPr>
                        <a:t> версия 2007 и выше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497670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Libre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Office</a:t>
                      </a:r>
                      <a:r>
                        <a:rPr lang="ru-RU" sz="1800" dirty="0">
                          <a:effectLst/>
                        </a:rPr>
                        <a:t> версия 6.3.6 и выше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660912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10446"/>
              </p:ext>
            </p:extLst>
          </p:nvPr>
        </p:nvGraphicFramePr>
        <p:xfrm>
          <a:off x="4757446" y="2889822"/>
          <a:ext cx="7164922" cy="342256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66738">
                  <a:extLst>
                    <a:ext uri="{9D8B030D-6E8A-4147-A177-3AD203B41FA5}">
                      <a16:colId xmlns:a16="http://schemas.microsoft.com/office/drawing/2014/main" val="3280977365"/>
                    </a:ext>
                  </a:extLst>
                </a:gridCol>
                <a:gridCol w="1273314">
                  <a:extLst>
                    <a:ext uri="{9D8B030D-6E8A-4147-A177-3AD203B41FA5}">
                      <a16:colId xmlns:a16="http://schemas.microsoft.com/office/drawing/2014/main" val="3450325521"/>
                    </a:ext>
                  </a:extLst>
                </a:gridCol>
                <a:gridCol w="3297133">
                  <a:extLst>
                    <a:ext uri="{9D8B030D-6E8A-4147-A177-3AD203B41FA5}">
                      <a16:colId xmlns:a16="http://schemas.microsoft.com/office/drawing/2014/main" val="2898444924"/>
                    </a:ext>
                  </a:extLst>
                </a:gridCol>
                <a:gridCol w="2127737">
                  <a:extLst>
                    <a:ext uri="{9D8B030D-6E8A-4147-A177-3AD203B41FA5}">
                      <a16:colId xmlns:a16="http://schemas.microsoft.com/office/drawing/2014/main" val="269010680"/>
                    </a:ext>
                  </a:extLst>
                </a:gridCol>
              </a:tblGrid>
              <a:tr h="753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Язык программирования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Среда программирования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Устанавливается</a:t>
                      </a:r>
                      <a:r>
                        <a:rPr lang="ru-RU" sz="1400" baseline="0" dirty="0" smtClean="0">
                          <a:effectLst/>
                        </a:rPr>
                        <a:t> на все станции КЕГЭ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96590035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Java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IntelliJ IDEA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30963218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Python3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IDLE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6018284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Python3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PyCharm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8295503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Python3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Microsoft </a:t>
                      </a:r>
                      <a:r>
                        <a:rPr lang="en-US" sz="1400" dirty="0">
                          <a:effectLst/>
                        </a:rPr>
                        <a:t>Visual Studio Code (+ Python)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39126046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Pascal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PascalABC.NET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4868806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Pascal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Free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Pascal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48881979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C++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DevC</a:t>
                      </a:r>
                      <a:r>
                        <a:rPr lang="ru-RU" sz="1400" dirty="0">
                          <a:effectLst/>
                        </a:rPr>
                        <a:t>++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8754883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С++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CodeBlocks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8891773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С++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Microsoft Visual Studio Code (+ C/C++)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9076178"/>
                  </a:ext>
                </a:extLst>
              </a:tr>
              <a:tr h="2668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C#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Microsoft Visual Studio Code (+ C#)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7643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7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067" y="257647"/>
            <a:ext cx="9609666" cy="566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/>
              <a:t>Обработка персональных данных участников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508149"/>
            <a:ext cx="10744200" cy="4525963"/>
          </a:xfrm>
        </p:spPr>
        <p:txBody>
          <a:bodyPr/>
          <a:lstStyle/>
          <a:p>
            <a:pPr lvl="0" algn="just"/>
            <a:r>
              <a:rPr lang="ru-RU" sz="2400" b="1" dirty="0"/>
              <a:t>НЕ ТРЕБУЕТСЯ</a:t>
            </a:r>
            <a:r>
              <a:rPr lang="ru-RU" sz="2400" dirty="0"/>
              <a:t> согласие участника (его родителя) для внесения его персональных данных в РИС ГИА или ФИС ГИА (ФЗ №152-ФЗ Статья </a:t>
            </a:r>
            <a:r>
              <a:rPr lang="ru-RU" sz="2400" dirty="0" smtClean="0"/>
              <a:t>6; см. памятку по обработке ПД участников ГИА).</a:t>
            </a:r>
            <a:endParaRPr lang="ru-RU" sz="2400" dirty="0"/>
          </a:p>
          <a:p>
            <a:pPr marL="0" indent="0" algn="just">
              <a:buNone/>
            </a:pPr>
            <a:endParaRPr lang="ru-RU" sz="2400" b="1" dirty="0" smtClean="0"/>
          </a:p>
          <a:p>
            <a:pPr marL="0" indent="0" algn="just">
              <a:buNone/>
            </a:pPr>
            <a:r>
              <a:rPr lang="ru-RU" sz="2400" b="1" dirty="0" smtClean="0"/>
              <a:t>Примечание</a:t>
            </a:r>
            <a:r>
              <a:rPr lang="ru-RU" sz="2400" b="1" dirty="0"/>
              <a:t>.</a:t>
            </a:r>
            <a:r>
              <a:rPr lang="ru-RU" sz="2400" dirty="0"/>
              <a:t> Если родитель </a:t>
            </a:r>
            <a:r>
              <a:rPr lang="ru-RU" sz="2400" b="1" dirty="0"/>
              <a:t>уже отказался</a:t>
            </a:r>
            <a:r>
              <a:rPr lang="ru-RU" sz="2400" dirty="0"/>
              <a:t> от внесения данных в "Параграф" школы, это не мешает внести его данные в РИС ГИА вручную, без передачи их автоматизированным способом из "Параграф" в РИС ГИА</a:t>
            </a:r>
            <a:r>
              <a:rPr lang="ru-RU" sz="2400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3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109" y="1192742"/>
            <a:ext cx="3804981" cy="552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72067" y="2061261"/>
            <a:ext cx="5316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МЕТОДИЧЕСКИЕ РЕКОМЕНДАЦИИ</a:t>
            </a:r>
            <a:endParaRPr lang="ru-RU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ДЛЯ ОБЩЕОБРАЗОВАТЕЛЬНЫХ ОРГАНИЗАЦИЙ ПО </a:t>
            </a:r>
            <a:r>
              <a:rPr lang="ru-RU" dirty="0" smtClean="0">
                <a:ea typeface="Times New Roman" panose="02020603050405020304" pitchFamily="18" charset="0"/>
              </a:rPr>
              <a:t>ВОПРОСАМ ОБРАБОТКИ </a:t>
            </a:r>
            <a:r>
              <a:rPr lang="ru-RU" dirty="0">
                <a:ea typeface="Times New Roman" panose="02020603050405020304" pitchFamily="18" charset="0"/>
              </a:rPr>
              <a:t>ПЕРСОНАЛЬНЫХ ДАННЫХ</a:t>
            </a:r>
            <a:endParaRPr lang="ru-RU" sz="1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72067" y="257647"/>
            <a:ext cx="9609666" cy="56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Обработка персональных данных участников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55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184" y="369453"/>
            <a:ext cx="9151016" cy="424732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Расписание ГИА-2025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2085" y="1463664"/>
            <a:ext cx="8829848" cy="4569371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regulation.gov.ru/Regulation/Npa/PublicView?npaID=151705</a:t>
            </a:r>
            <a:r>
              <a:rPr lang="en-US" sz="2000" dirty="0" smtClean="0"/>
              <a:t>  </a:t>
            </a:r>
            <a:r>
              <a:rPr lang="ru-RU" sz="2000" dirty="0" smtClean="0"/>
              <a:t>– ОГЭ</a:t>
            </a:r>
          </a:p>
          <a:p>
            <a:pPr marL="0" indent="0" algn="just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regulation.gov.ru/Regulation/Npa/PublicView?npaID=151740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– ГВЭ</a:t>
            </a:r>
          </a:p>
          <a:p>
            <a:pPr marL="0" indent="0" algn="just">
              <a:buNone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regulation.gov.ru/Regulation/Npa/PublicView?npaID=151737</a:t>
            </a:r>
            <a:r>
              <a:rPr lang="en-US" sz="2000" dirty="0" smtClean="0"/>
              <a:t>  </a:t>
            </a:r>
            <a:r>
              <a:rPr lang="ru-RU" sz="2000" dirty="0" smtClean="0"/>
              <a:t>– ЕГЭ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r>
              <a:rPr lang="ru-RU" sz="2000" dirty="0" smtClean="0"/>
              <a:t>Досрочный этап ГИА-11</a:t>
            </a:r>
            <a:r>
              <a:rPr lang="en-US" sz="2000" dirty="0" smtClean="0"/>
              <a:t>: 	2</a:t>
            </a:r>
            <a:r>
              <a:rPr lang="ru-RU" sz="2000" dirty="0" smtClean="0"/>
              <a:t>1</a:t>
            </a:r>
            <a:r>
              <a:rPr lang="en-US" sz="2000" dirty="0" smtClean="0"/>
              <a:t>.03.202</a:t>
            </a:r>
            <a:r>
              <a:rPr lang="ru-RU" sz="2000" dirty="0" smtClean="0"/>
              <a:t>5</a:t>
            </a:r>
            <a:r>
              <a:rPr lang="en-US" sz="2000" dirty="0" smtClean="0"/>
              <a:t>-2</a:t>
            </a:r>
            <a:r>
              <a:rPr lang="ru-RU" sz="2000" dirty="0" smtClean="0"/>
              <a:t>1</a:t>
            </a:r>
            <a:r>
              <a:rPr lang="en-US" sz="2000" dirty="0" smtClean="0"/>
              <a:t>.04.202</a:t>
            </a:r>
            <a:r>
              <a:rPr lang="ru-RU" sz="2000" dirty="0" smtClean="0"/>
              <a:t>5</a:t>
            </a:r>
          </a:p>
          <a:p>
            <a:pPr marL="0" indent="0" algn="just">
              <a:buNone/>
            </a:pPr>
            <a:r>
              <a:rPr lang="ru-RU" sz="2000" dirty="0"/>
              <a:t>Досрочный этап </a:t>
            </a:r>
            <a:r>
              <a:rPr lang="ru-RU" sz="2000" dirty="0" smtClean="0"/>
              <a:t>ГИА-9</a:t>
            </a:r>
            <a:r>
              <a:rPr lang="en-US" sz="2000" dirty="0" smtClean="0"/>
              <a:t>: 	2</a:t>
            </a:r>
            <a:r>
              <a:rPr lang="ru-RU" sz="2000" dirty="0" smtClean="0"/>
              <a:t>2</a:t>
            </a:r>
            <a:r>
              <a:rPr lang="en-US" sz="2000" dirty="0" smtClean="0"/>
              <a:t>.04.202</a:t>
            </a:r>
            <a:r>
              <a:rPr lang="ru-RU" sz="2000" dirty="0" smtClean="0"/>
              <a:t>5</a:t>
            </a:r>
            <a:r>
              <a:rPr lang="en-US" sz="2000" dirty="0" smtClean="0"/>
              <a:t>-</a:t>
            </a:r>
            <a:r>
              <a:rPr lang="ru-RU" sz="2000" dirty="0" smtClean="0"/>
              <a:t>17</a:t>
            </a:r>
            <a:r>
              <a:rPr lang="en-US" sz="2000" dirty="0" smtClean="0"/>
              <a:t>.05.202</a:t>
            </a:r>
            <a:r>
              <a:rPr lang="ru-RU" sz="2000" dirty="0" smtClean="0"/>
              <a:t>5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Основной </a:t>
            </a:r>
            <a:r>
              <a:rPr lang="ru-RU" sz="2000" dirty="0"/>
              <a:t>этап </a:t>
            </a:r>
            <a:r>
              <a:rPr lang="ru-RU" sz="2000" dirty="0" smtClean="0"/>
              <a:t>ГИА-11</a:t>
            </a:r>
            <a:r>
              <a:rPr lang="en-US" sz="2000" dirty="0" smtClean="0"/>
              <a:t>: 	23.05.202</a:t>
            </a:r>
            <a:r>
              <a:rPr lang="ru-RU" sz="2000" dirty="0" smtClean="0"/>
              <a:t>5</a:t>
            </a:r>
            <a:r>
              <a:rPr lang="en-US" sz="2000" dirty="0" smtClean="0"/>
              <a:t>-0</a:t>
            </a:r>
            <a:r>
              <a:rPr lang="ru-RU" sz="2000" dirty="0" smtClean="0"/>
              <a:t>4</a:t>
            </a:r>
            <a:r>
              <a:rPr lang="en-US" sz="2000" dirty="0" smtClean="0"/>
              <a:t>.07.202</a:t>
            </a:r>
            <a:r>
              <a:rPr lang="ru-RU" sz="2000" dirty="0" smtClean="0"/>
              <a:t>5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Основной этап </a:t>
            </a:r>
            <a:r>
              <a:rPr lang="ru-RU" sz="2000" dirty="0" smtClean="0"/>
              <a:t>ГИА-</a:t>
            </a:r>
            <a:r>
              <a:rPr lang="en-US" sz="2000" dirty="0" smtClean="0"/>
              <a:t>9: 	2</a:t>
            </a:r>
            <a:r>
              <a:rPr lang="ru-RU" sz="2000" dirty="0" smtClean="0"/>
              <a:t>1</a:t>
            </a:r>
            <a:r>
              <a:rPr lang="en-US" sz="2000" dirty="0" smtClean="0"/>
              <a:t>.05.202</a:t>
            </a:r>
            <a:r>
              <a:rPr lang="ru-RU" sz="2000" dirty="0" smtClean="0"/>
              <a:t>5</a:t>
            </a:r>
            <a:r>
              <a:rPr lang="en-US" sz="2000" dirty="0" smtClean="0"/>
              <a:t>-02.07.202</a:t>
            </a:r>
            <a:r>
              <a:rPr lang="ru-RU" sz="2000" dirty="0" smtClean="0"/>
              <a:t>5</a:t>
            </a:r>
            <a:endParaRPr lang="ru-RU" sz="2000" dirty="0"/>
          </a:p>
          <a:p>
            <a:pPr marL="0" indent="0" algn="just">
              <a:buNone/>
            </a:pPr>
            <a:endParaRPr lang="ru-RU" sz="2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7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046" y="299981"/>
            <a:ext cx="9057621" cy="566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ИС-</a:t>
            </a:r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302727"/>
            <a:ext cx="8229600" cy="1862346"/>
          </a:xfrm>
        </p:spPr>
        <p:txBody>
          <a:bodyPr/>
          <a:lstStyle/>
          <a:p>
            <a:r>
              <a:rPr lang="ru-RU" sz="3000" dirty="0"/>
              <a:t>4</a:t>
            </a:r>
            <a:r>
              <a:rPr lang="ru-RU" sz="3000" dirty="0" smtClean="0"/>
              <a:t> </a:t>
            </a:r>
            <a:r>
              <a:rPr lang="ru-RU" sz="3000" dirty="0"/>
              <a:t>декабря </a:t>
            </a:r>
            <a:r>
              <a:rPr lang="ru-RU" sz="3000" dirty="0" smtClean="0"/>
              <a:t>2024г</a:t>
            </a:r>
            <a:r>
              <a:rPr lang="ru-RU" sz="3000" dirty="0"/>
              <a:t>.</a:t>
            </a:r>
          </a:p>
          <a:p>
            <a:r>
              <a:rPr lang="ru-RU" sz="3000" dirty="0"/>
              <a:t>5</a:t>
            </a:r>
            <a:r>
              <a:rPr lang="ru-RU" sz="3000" dirty="0" smtClean="0"/>
              <a:t> </a:t>
            </a:r>
            <a:r>
              <a:rPr lang="ru-RU" sz="3000" dirty="0"/>
              <a:t>февраля </a:t>
            </a:r>
            <a:r>
              <a:rPr lang="ru-RU" sz="3000" dirty="0" smtClean="0"/>
              <a:t>2025г</a:t>
            </a:r>
            <a:r>
              <a:rPr lang="ru-RU" sz="3000" dirty="0"/>
              <a:t>.</a:t>
            </a:r>
          </a:p>
          <a:p>
            <a:r>
              <a:rPr lang="ru-RU" sz="3000" dirty="0"/>
              <a:t>9</a:t>
            </a:r>
            <a:r>
              <a:rPr lang="ru-RU" sz="3000" dirty="0" smtClean="0"/>
              <a:t> апреля 2025г</a:t>
            </a:r>
            <a:r>
              <a:rPr lang="ru-RU" sz="3000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6046" y="3400807"/>
            <a:ext cx="8229600" cy="566737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200" dirty="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Итоговое собеседование (ИС-9)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752600" y="4239939"/>
            <a:ext cx="8229600" cy="1862346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12 февраля 2025г.</a:t>
            </a:r>
          </a:p>
          <a:p>
            <a:r>
              <a:rPr lang="ru-RU" dirty="0"/>
              <a:t>12 марта 2025г.</a:t>
            </a:r>
          </a:p>
          <a:p>
            <a:r>
              <a:rPr lang="ru-RU" dirty="0"/>
              <a:t>21 апреля 2025г.</a:t>
            </a:r>
          </a:p>
        </p:txBody>
      </p:sp>
    </p:spTree>
    <p:extLst>
      <p:ext uri="{BB962C8B-B14F-4D97-AF65-F5344CB8AC3E}">
        <p14:creationId xmlns:p14="http://schemas.microsoft.com/office/powerpoint/2010/main" val="41726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 txBox="1">
            <a:spLocks noGrp="1"/>
          </p:cNvSpPr>
          <p:nvPr/>
        </p:nvSpPr>
        <p:spPr bwMode="auto">
          <a:xfrm>
            <a:off x="8112125" y="6524630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A9E74B1-7B62-40A1-9B2A-0A67B00C6313}" type="slidenum">
              <a:rPr lang="ru-RU" sz="1400">
                <a:solidFill>
                  <a:schemeClr val="bg1"/>
                </a:solidFill>
              </a:rPr>
              <a:pPr algn="r" eaLnBrk="1" hangingPunct="1"/>
              <a:t>15</a:t>
            </a:fld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7408" y="1474624"/>
            <a:ext cx="1072919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400" b="1" dirty="0">
              <a:latin typeface="+mn-lt"/>
            </a:endParaRPr>
          </a:p>
          <a:p>
            <a:pPr eaLnBrk="1" hangingPunct="1"/>
            <a:r>
              <a:rPr lang="ru-RU" sz="2000" b="1" dirty="0" smtClean="0">
                <a:latin typeface="+mn-lt"/>
              </a:rPr>
              <a:t>04.12.2024 </a:t>
            </a:r>
            <a:r>
              <a:rPr lang="ru-RU" sz="2000" b="1" dirty="0">
                <a:latin typeface="+mn-lt"/>
              </a:rPr>
              <a:t>ИТОГОВОЕ СОЧИНЕНИЕ (ИЗЛОЖЕНИЕ)</a:t>
            </a:r>
          </a:p>
          <a:p>
            <a:pPr eaLnBrk="1" hangingPunct="1"/>
            <a:endParaRPr lang="ru-RU" sz="1400" b="1" dirty="0">
              <a:latin typeface="+mn-lt"/>
            </a:endParaRPr>
          </a:p>
          <a:p>
            <a:pPr eaLnBrk="1" hangingPunct="1"/>
            <a:r>
              <a:rPr lang="ru-RU" sz="2000" b="1" dirty="0" smtClean="0">
                <a:latin typeface="+mn-lt"/>
              </a:rPr>
              <a:t>04-06.12.2024 </a:t>
            </a:r>
            <a:r>
              <a:rPr lang="ru-RU" sz="2000" dirty="0">
                <a:latin typeface="+mn-lt"/>
              </a:rPr>
              <a:t>Проверка в ОО </a:t>
            </a:r>
          </a:p>
          <a:p>
            <a:pPr eaLnBrk="1" hangingPunct="1"/>
            <a:r>
              <a:rPr lang="ru-RU" sz="2000" b="1" dirty="0" smtClean="0">
                <a:latin typeface="+mn-lt"/>
              </a:rPr>
              <a:t>09.12.2024 </a:t>
            </a:r>
            <a:r>
              <a:rPr lang="ru-RU" sz="2000" dirty="0" smtClean="0">
                <a:latin typeface="+mn-lt"/>
              </a:rPr>
              <a:t>Сбор бланков ИС-11 в ИМЦ </a:t>
            </a:r>
            <a:r>
              <a:rPr lang="ru-RU" sz="2000" dirty="0" err="1" smtClean="0">
                <a:latin typeface="+mn-lt"/>
              </a:rPr>
              <a:t>каб</a:t>
            </a:r>
            <a:r>
              <a:rPr lang="ru-RU" sz="2000" dirty="0" smtClean="0">
                <a:latin typeface="+mn-lt"/>
              </a:rPr>
              <a:t>. 302 </a:t>
            </a:r>
            <a:r>
              <a:rPr lang="ru-RU" sz="2000" dirty="0">
                <a:latin typeface="+mn-lt"/>
              </a:rPr>
              <a:t>(</a:t>
            </a:r>
            <a:r>
              <a:rPr lang="ru-RU" sz="2000" u="sng" dirty="0">
                <a:latin typeface="+mn-lt"/>
              </a:rPr>
              <a:t>по графику</a:t>
            </a:r>
            <a:r>
              <a:rPr lang="ru-RU" sz="2000" dirty="0">
                <a:latin typeface="+mn-lt"/>
              </a:rPr>
              <a:t>) </a:t>
            </a:r>
          </a:p>
          <a:p>
            <a:pPr eaLnBrk="1" hangingPunct="1"/>
            <a:r>
              <a:rPr lang="ru-RU" sz="2000" b="1" dirty="0" smtClean="0">
                <a:latin typeface="+mn-lt"/>
              </a:rPr>
              <a:t>11-12.12.2024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Выверка результатов </a:t>
            </a:r>
            <a:r>
              <a:rPr lang="ru-RU" sz="2000" dirty="0" smtClean="0">
                <a:latin typeface="+mn-lt"/>
              </a:rPr>
              <a:t>сканирования в РЦОИ</a:t>
            </a:r>
            <a:endParaRPr lang="ru-RU" sz="2000" dirty="0">
              <a:latin typeface="+mn-lt"/>
            </a:endParaRPr>
          </a:p>
          <a:p>
            <a:pPr eaLnBrk="1" hangingPunct="1"/>
            <a:r>
              <a:rPr lang="ru-RU" sz="2000" b="1" dirty="0" smtClean="0">
                <a:latin typeface="+mn-lt"/>
              </a:rPr>
              <a:t>11-12.12.2024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Перепроверка </a:t>
            </a:r>
            <a:r>
              <a:rPr lang="ru-RU" sz="2000" dirty="0" smtClean="0">
                <a:latin typeface="+mn-lt"/>
              </a:rPr>
              <a:t>ИС-11 в РЦОИ</a:t>
            </a:r>
            <a:endParaRPr lang="ru-RU" sz="2000" dirty="0">
              <a:latin typeface="+mn-lt"/>
            </a:endParaRPr>
          </a:p>
          <a:p>
            <a:pPr eaLnBrk="1" hangingPunct="1"/>
            <a:r>
              <a:rPr lang="ru-RU" sz="2000" b="1" dirty="0" smtClean="0">
                <a:latin typeface="+mn-lt"/>
              </a:rPr>
              <a:t>13</a:t>
            </a:r>
            <a:r>
              <a:rPr lang="en-US" sz="2000" b="1" dirty="0" smtClean="0">
                <a:latin typeface="+mn-lt"/>
              </a:rPr>
              <a:t>.12.20</a:t>
            </a:r>
            <a:r>
              <a:rPr lang="ru-RU" sz="2000" b="1" dirty="0" smtClean="0">
                <a:latin typeface="+mn-lt"/>
              </a:rPr>
              <a:t>24</a:t>
            </a:r>
            <a:r>
              <a:rPr lang="en-US" sz="2000" b="1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Приём подписанных выверок с результатами </a:t>
            </a:r>
            <a:r>
              <a:rPr lang="ru-RU" sz="2000" dirty="0" smtClean="0">
                <a:latin typeface="+mn-lt"/>
              </a:rPr>
              <a:t>ИС-11 (в облачное хранилище ИМЦ)</a:t>
            </a:r>
            <a:endParaRPr lang="ru-RU" sz="2000" dirty="0">
              <a:latin typeface="+mn-lt"/>
            </a:endParaRPr>
          </a:p>
          <a:p>
            <a:pPr eaLnBrk="1" hangingPunct="1"/>
            <a:r>
              <a:rPr lang="ru-RU" sz="2000" b="1" dirty="0" smtClean="0">
                <a:latin typeface="+mn-lt"/>
              </a:rPr>
              <a:t>16-18.12.2024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Получение протоколов с результатами </a:t>
            </a:r>
            <a:r>
              <a:rPr lang="ru-RU" sz="2000" dirty="0" smtClean="0">
                <a:latin typeface="+mn-lt"/>
              </a:rPr>
              <a:t>ИС-11 из РЦОИ и направление их в ОУ</a:t>
            </a:r>
            <a:endParaRPr lang="ru-RU" sz="2000" dirty="0"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9259" y="312737"/>
            <a:ext cx="82296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ИС-11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79" y="366183"/>
            <a:ext cx="8229600" cy="5667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ГИА-2025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61368" y="1554064"/>
            <a:ext cx="11073432" cy="452500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28.10.2024</a:t>
            </a:r>
            <a:r>
              <a:rPr lang="en-US" sz="2000" b="1" dirty="0" smtClean="0"/>
              <a:t> </a:t>
            </a:r>
            <a:r>
              <a:rPr lang="ru-RU" sz="2000" b="1" dirty="0"/>
              <a:t>-</a:t>
            </a:r>
            <a:r>
              <a:rPr lang="en-US" sz="2000" b="1" dirty="0"/>
              <a:t> </a:t>
            </a:r>
            <a:r>
              <a:rPr lang="ru-RU" sz="2000" b="1" dirty="0" smtClean="0"/>
              <a:t>13.12.2024</a:t>
            </a:r>
            <a:r>
              <a:rPr lang="ru-RU" sz="2000" dirty="0" smtClean="0"/>
              <a:t> </a:t>
            </a:r>
            <a:r>
              <a:rPr lang="ru-RU" sz="2000" dirty="0"/>
              <a:t>Назначение на экзамены ГИА-11 в «Параграф» </a:t>
            </a:r>
          </a:p>
          <a:p>
            <a:pPr marL="0" indent="0" algn="ctr">
              <a:buNone/>
            </a:pPr>
            <a:r>
              <a:rPr lang="ru-RU" sz="2000" dirty="0"/>
              <a:t>(В ДЕКАБРЕ ПОСЛЕДНЯЯ ВЫГРУЗКА </a:t>
            </a:r>
            <a:r>
              <a:rPr lang="ru-RU" sz="2000" dirty="0" smtClean="0"/>
              <a:t>ГИА-11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РИС из «Параграф»)</a:t>
            </a:r>
          </a:p>
          <a:p>
            <a:pPr marL="0" indent="0" algn="ctr">
              <a:buNone/>
            </a:pPr>
            <a:endParaRPr lang="ru-RU" sz="11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ru-RU" sz="2000" b="1" dirty="0" smtClean="0"/>
              <a:t>28.10.2024</a:t>
            </a:r>
            <a:r>
              <a:rPr lang="en-US" sz="2000" b="1" dirty="0" smtClean="0"/>
              <a:t> </a:t>
            </a:r>
            <a:r>
              <a:rPr lang="ru-RU" sz="2000" b="1" dirty="0"/>
              <a:t>-</a:t>
            </a:r>
            <a:r>
              <a:rPr lang="en-US" sz="2000" b="1" dirty="0"/>
              <a:t> </a:t>
            </a:r>
            <a:r>
              <a:rPr lang="ru-RU" sz="2000" b="1" dirty="0" smtClean="0"/>
              <a:t>13.12.2024</a:t>
            </a:r>
            <a:r>
              <a:rPr lang="ru-RU" sz="2000" dirty="0" smtClean="0"/>
              <a:t> </a:t>
            </a:r>
            <a:r>
              <a:rPr lang="ru-RU" sz="2000" dirty="0"/>
              <a:t>Предварительное назначение на экзамены ГИА-9 в «</a:t>
            </a:r>
            <a:r>
              <a:rPr lang="ru-RU" sz="2000" dirty="0" smtClean="0"/>
              <a:t>Параграф»</a:t>
            </a:r>
            <a:endParaRPr lang="en-US" sz="2000" dirty="0" smtClean="0"/>
          </a:p>
          <a:p>
            <a:r>
              <a:rPr lang="ru-RU" sz="2000" b="1" dirty="0" smtClean="0"/>
              <a:t>28.10.2024</a:t>
            </a:r>
            <a:r>
              <a:rPr lang="en-US" sz="2000" b="1" dirty="0" smtClean="0"/>
              <a:t> </a:t>
            </a:r>
            <a:r>
              <a:rPr lang="ru-RU" sz="2000" b="1" dirty="0"/>
              <a:t>-</a:t>
            </a:r>
            <a:r>
              <a:rPr lang="en-US" sz="2000" b="1" dirty="0"/>
              <a:t> </a:t>
            </a:r>
            <a:r>
              <a:rPr lang="ru-RU" sz="2000" b="1" dirty="0" smtClean="0"/>
              <a:t>13.12.2024 </a:t>
            </a:r>
            <a:r>
              <a:rPr lang="ru-RU" sz="2000" dirty="0"/>
              <a:t>Назначение </a:t>
            </a:r>
            <a:r>
              <a:rPr lang="ru-RU" sz="2000" b="1" dirty="0"/>
              <a:t>всех категорий сотрудников</a:t>
            </a:r>
            <a:r>
              <a:rPr lang="ru-RU" sz="2000" dirty="0"/>
              <a:t> ППЭ ГИА-11 в «Параграф» (</a:t>
            </a:r>
            <a:r>
              <a:rPr lang="en-US" sz="2000" b="1" dirty="0"/>
              <a:t>c</a:t>
            </a:r>
            <a:r>
              <a:rPr lang="ru-RU" sz="2000" b="1" dirty="0"/>
              <a:t> января изменения работников в РИС производятся </a:t>
            </a:r>
            <a:r>
              <a:rPr lang="ru-RU" sz="2000" b="1" dirty="0" smtClean="0"/>
              <a:t>вручную</a:t>
            </a:r>
            <a:r>
              <a:rPr lang="ru-RU" sz="2000" dirty="0" smtClean="0"/>
              <a:t>).</a:t>
            </a:r>
          </a:p>
          <a:p>
            <a:r>
              <a:rPr lang="ru-RU" sz="2000" b="1" dirty="0" smtClean="0"/>
              <a:t>28.10.2024</a:t>
            </a:r>
            <a:r>
              <a:rPr lang="en-US" sz="2000" b="1" dirty="0" smtClean="0"/>
              <a:t> </a:t>
            </a:r>
            <a:r>
              <a:rPr lang="ru-RU" sz="2000" b="1" dirty="0" smtClean="0"/>
              <a:t>-</a:t>
            </a:r>
            <a:r>
              <a:rPr lang="en-US" sz="2000" b="1" dirty="0" smtClean="0"/>
              <a:t> </a:t>
            </a:r>
            <a:r>
              <a:rPr lang="ru-RU" sz="2000" b="1" dirty="0" smtClean="0"/>
              <a:t>13.12.2024 </a:t>
            </a:r>
            <a:r>
              <a:rPr lang="ru-RU" sz="2000" dirty="0" smtClean="0"/>
              <a:t>Предварительное назначение </a:t>
            </a:r>
            <a:r>
              <a:rPr lang="ru-RU" sz="2000" b="1" dirty="0"/>
              <a:t>всех категорий сотрудников</a:t>
            </a:r>
            <a:r>
              <a:rPr lang="ru-RU" sz="2000" dirty="0"/>
              <a:t> ППЭ </a:t>
            </a:r>
            <a:r>
              <a:rPr lang="ru-RU" sz="2000" dirty="0" smtClean="0"/>
              <a:t>ГИА-9 </a:t>
            </a:r>
            <a:r>
              <a:rPr lang="ru-RU" sz="2000" dirty="0"/>
              <a:t>в «Параграф</a:t>
            </a:r>
            <a:r>
              <a:rPr lang="ru-RU" sz="2000" dirty="0" smtClean="0"/>
              <a:t>».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6803" y="2365133"/>
            <a:ext cx="1170256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D499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Выбор только одного уровня математики (базовый или профильный) </a:t>
            </a:r>
            <a:endParaRPr lang="en-US" b="1" dirty="0"/>
          </a:p>
          <a:p>
            <a:r>
              <a:rPr lang="ru-RU" dirty="0" smtClean="0"/>
              <a:t>п.13 </a:t>
            </a:r>
            <a:r>
              <a:rPr lang="en-US" dirty="0"/>
              <a:t>&lt;</a:t>
            </a:r>
            <a:r>
              <a:rPr lang="ru-RU" dirty="0"/>
              <a:t>…</a:t>
            </a:r>
            <a:r>
              <a:rPr lang="en-US" dirty="0"/>
              <a:t>&gt; </a:t>
            </a:r>
            <a:r>
              <a:rPr lang="ru-RU" dirty="0"/>
              <a:t>Лица, указанные в </a:t>
            </a:r>
            <a:r>
              <a:rPr lang="ru-RU" dirty="0">
                <a:hlinkClick r:id="rId2" action="ppaction://hlinkfile" tooltip="7. ГИА проводится:"/>
              </a:rPr>
              <a:t>пункте 7</a:t>
            </a:r>
            <a:r>
              <a:rPr lang="ru-RU" dirty="0"/>
              <a:t> Порядка, вправе </a:t>
            </a:r>
            <a:r>
              <a:rPr lang="ru-RU" b="1" dirty="0"/>
              <a:t>изменить</a:t>
            </a:r>
            <a:r>
              <a:rPr lang="ru-RU" dirty="0"/>
              <a:t> указанный в заявлениях об участии в экзаменах </a:t>
            </a:r>
            <a:r>
              <a:rPr lang="ru-RU" b="1" dirty="0"/>
              <a:t>уровень ЕГЭ по математике</a:t>
            </a:r>
            <a:r>
              <a:rPr lang="ru-RU" dirty="0"/>
              <a:t>. В этом случае указанные лица </a:t>
            </a:r>
            <a:r>
              <a:rPr lang="ru-RU" dirty="0">
                <a:solidFill>
                  <a:srgbClr val="FF0000"/>
                </a:solidFill>
              </a:rPr>
              <a:t>подают в ГЭК </a:t>
            </a:r>
            <a:r>
              <a:rPr lang="ru-RU" dirty="0"/>
              <a:t>соответствующие заявления с указанием измененного уровня ЕГЭ по математике.</a:t>
            </a:r>
          </a:p>
          <a:p>
            <a:r>
              <a:rPr lang="ru-RU" dirty="0"/>
              <a:t>Указанные заявления подаются </a:t>
            </a:r>
            <a:r>
              <a:rPr lang="ru-RU" b="1" dirty="0"/>
              <a:t>не позднее чем </a:t>
            </a:r>
            <a:r>
              <a:rPr lang="ru-RU" b="1" dirty="0">
                <a:solidFill>
                  <a:srgbClr val="FF0000"/>
                </a:solidFill>
              </a:rPr>
              <a:t>за две недели </a:t>
            </a:r>
            <a:r>
              <a:rPr lang="ru-RU" dirty="0"/>
              <a:t>до начала соответствующего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26828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79" y="366183"/>
            <a:ext cx="8229600" cy="5667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ГИА-2025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352" y="1353597"/>
            <a:ext cx="10904181" cy="4896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13.1</a:t>
            </a:r>
            <a:r>
              <a:rPr lang="en-US" sz="2000" b="1" dirty="0"/>
              <a:t>2</a:t>
            </a:r>
            <a:r>
              <a:rPr lang="ru-RU" sz="2000" b="1" dirty="0" smtClean="0"/>
              <a:t>.2024</a:t>
            </a:r>
            <a:r>
              <a:rPr lang="ru-RU" sz="2000" dirty="0" smtClean="0"/>
              <a:t> </a:t>
            </a:r>
            <a:r>
              <a:rPr lang="ru-RU" sz="2000" dirty="0"/>
              <a:t>Выгрузка </a:t>
            </a:r>
            <a:r>
              <a:rPr lang="ru-RU" sz="2000" dirty="0" smtClean="0"/>
              <a:t>в облачное хранилище ИМЦ файла экспорта  </a:t>
            </a:r>
            <a:r>
              <a:rPr lang="ru-RU" sz="2000" dirty="0"/>
              <a:t>АИС «Параграф» </a:t>
            </a:r>
            <a:r>
              <a:rPr lang="ru-RU" sz="2000" dirty="0" smtClean="0"/>
              <a:t>ОУ, содержащих:</a:t>
            </a:r>
            <a:endParaRPr lang="en-US" sz="2000" dirty="0"/>
          </a:p>
          <a:p>
            <a:pPr lvl="2" indent="-342900">
              <a:buFont typeface="+mj-lt"/>
              <a:buAutoNum type="arabicPeriod"/>
            </a:pPr>
            <a:r>
              <a:rPr lang="ru-RU" dirty="0"/>
              <a:t>Назначение на ГИА-11</a:t>
            </a:r>
          </a:p>
          <a:p>
            <a:pPr lvl="2" indent="-342900">
              <a:buFont typeface="+mj-lt"/>
              <a:buAutoNum type="arabicPeriod"/>
            </a:pPr>
            <a:r>
              <a:rPr lang="ru-RU" dirty="0"/>
              <a:t>Предварительное назначение на ГИА-9 (на </a:t>
            </a:r>
            <a:r>
              <a:rPr lang="ru-RU" dirty="0" smtClean="0"/>
              <a:t>экзамены </a:t>
            </a:r>
            <a:r>
              <a:rPr lang="ru-RU" dirty="0"/>
              <a:t>для участия в ТМ ГИА-9)</a:t>
            </a:r>
          </a:p>
          <a:p>
            <a:pPr lvl="2" indent="-342900">
              <a:buFont typeface="+mj-lt"/>
              <a:buAutoNum type="arabicPeriod"/>
            </a:pPr>
            <a:r>
              <a:rPr lang="ru-RU" dirty="0" smtClean="0"/>
              <a:t>Назначение работников ППЭ ГИА-11 (ВСЕ)</a:t>
            </a:r>
          </a:p>
          <a:p>
            <a:pPr lvl="2" indent="-342900">
              <a:buFont typeface="+mj-lt"/>
              <a:buAutoNum type="arabicPeriod"/>
            </a:pPr>
            <a:r>
              <a:rPr lang="ru-RU" u="sng" dirty="0"/>
              <a:t>Назначение работников ППЭ </a:t>
            </a:r>
            <a:r>
              <a:rPr lang="ru-RU" u="sng" dirty="0" smtClean="0"/>
              <a:t>ГИА-9 (Руководитель, член ГЭК, технический специалист)</a:t>
            </a:r>
          </a:p>
          <a:p>
            <a:pPr lvl="2" indent="-342900">
              <a:buFont typeface="+mj-lt"/>
              <a:buAutoNum type="arabicPeriod"/>
            </a:pPr>
            <a:r>
              <a:rPr lang="ru-RU" dirty="0" smtClean="0"/>
              <a:t>Предварительное назначение работников ППЭ ГИА-9</a:t>
            </a:r>
            <a:endParaRPr lang="ru-RU" dirty="0"/>
          </a:p>
          <a:p>
            <a:pPr lvl="2" indent="-342900">
              <a:buFont typeface="+mj-lt"/>
              <a:buAutoNum type="arabicPeriod"/>
            </a:pPr>
            <a:r>
              <a:rPr lang="ru-RU" b="1" dirty="0"/>
              <a:t>Исправление регистрационных </a:t>
            </a:r>
            <a:r>
              <a:rPr lang="ru-RU" b="1" dirty="0" smtClean="0"/>
              <a:t>данных</a:t>
            </a:r>
          </a:p>
          <a:p>
            <a:pPr marL="0" indent="0" algn="ctr">
              <a:buNone/>
            </a:pPr>
            <a:r>
              <a:rPr lang="ru-RU" sz="2000" b="1" i="1" dirty="0" smtClean="0"/>
              <a:t>Для </a:t>
            </a:r>
            <a:r>
              <a:rPr lang="ru-RU" sz="2000" b="1" i="1" dirty="0"/>
              <a:t>всех категорий работников обязательно наличие </a:t>
            </a:r>
            <a:r>
              <a:rPr lang="ru-RU" sz="2000" b="1" i="1" u="sng" dirty="0"/>
              <a:t>уникального</a:t>
            </a:r>
            <a:r>
              <a:rPr lang="ru-RU" sz="2000" b="1" i="1" dirty="0"/>
              <a:t> адреса электронной </a:t>
            </a:r>
            <a:r>
              <a:rPr lang="ru-RU" sz="2000" b="1" i="1" dirty="0" smtClean="0"/>
              <a:t>почты и СНИЛС</a:t>
            </a:r>
            <a:endParaRPr lang="ru-RU" sz="2000" b="1" i="1" dirty="0"/>
          </a:p>
          <a:p>
            <a:pPr lvl="2" indent="-342900">
              <a:buFont typeface="+mj-lt"/>
              <a:buAutoNum type="arabicPeriod"/>
            </a:pPr>
            <a:endParaRPr lang="ru-RU" b="1" dirty="0"/>
          </a:p>
          <a:p>
            <a:pPr marL="1588" lvl="2" indent="0">
              <a:buNone/>
            </a:pPr>
            <a:r>
              <a:rPr lang="ru-RU" b="1" dirty="0" smtClean="0"/>
              <a:t>13.12.2024</a:t>
            </a:r>
            <a:r>
              <a:rPr lang="ru-RU" b="1" i="1" dirty="0" smtClean="0"/>
              <a:t> </a:t>
            </a:r>
            <a:r>
              <a:rPr lang="ru-RU" i="1" dirty="0" smtClean="0"/>
              <a:t>Выгрузка </a:t>
            </a:r>
            <a:r>
              <a:rPr lang="ru-RU" dirty="0" smtClean="0"/>
              <a:t>в облачное хранилище ИМЦ заполненного </a:t>
            </a:r>
            <a:r>
              <a:rPr lang="ru-RU" b="1" dirty="0" smtClean="0">
                <a:solidFill>
                  <a:srgbClr val="FF0000"/>
                </a:solidFill>
              </a:rPr>
              <a:t>шаблона с выбором ПО </a:t>
            </a:r>
            <a:r>
              <a:rPr lang="ru-RU" b="1" dirty="0" smtClean="0"/>
              <a:t>участников КЕГЭ по информатике </a:t>
            </a:r>
            <a:endParaRPr lang="ru-RU" b="1" i="1" dirty="0"/>
          </a:p>
          <a:p>
            <a:endParaRPr lang="ru-RU" sz="2000" b="1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4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79" y="366183"/>
            <a:ext cx="8229600" cy="5667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ГИА-2025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6979" y="1463664"/>
            <a:ext cx="10959173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b="1" dirty="0" smtClean="0"/>
              <a:t>2</a:t>
            </a:r>
            <a:r>
              <a:rPr lang="ru-RU" sz="2100" b="1" dirty="0"/>
              <a:t>7</a:t>
            </a:r>
            <a:r>
              <a:rPr lang="en-US" sz="2100" b="1" dirty="0" smtClean="0"/>
              <a:t>.1</a:t>
            </a:r>
            <a:r>
              <a:rPr lang="ru-RU" sz="2100" b="1" dirty="0" smtClean="0"/>
              <a:t>1</a:t>
            </a:r>
            <a:r>
              <a:rPr lang="en-US" sz="2100" b="1" dirty="0" smtClean="0"/>
              <a:t>-</a:t>
            </a:r>
            <a:r>
              <a:rPr lang="ru-RU" sz="2100" b="1" dirty="0" smtClean="0"/>
              <a:t>11</a:t>
            </a:r>
            <a:r>
              <a:rPr lang="en-US" sz="2100" b="1" dirty="0" smtClean="0"/>
              <a:t>.</a:t>
            </a:r>
            <a:r>
              <a:rPr lang="ru-RU" sz="2100" b="1" dirty="0" smtClean="0"/>
              <a:t>12</a:t>
            </a:r>
            <a:r>
              <a:rPr lang="en-US" sz="2100" b="1" dirty="0" smtClean="0"/>
              <a:t>.202</a:t>
            </a:r>
            <a:r>
              <a:rPr lang="ru-RU" sz="2100" b="1" dirty="0"/>
              <a:t>4</a:t>
            </a:r>
            <a:r>
              <a:rPr lang="en-US" sz="2100" b="1" dirty="0" smtClean="0"/>
              <a:t> </a:t>
            </a:r>
            <a:r>
              <a:rPr lang="ru-RU" sz="2100" dirty="0" smtClean="0"/>
              <a:t>Выверка аудиторного фонда</a:t>
            </a:r>
            <a:r>
              <a:rPr lang="en-US" sz="2100" dirty="0" smtClean="0"/>
              <a:t> </a:t>
            </a:r>
            <a:r>
              <a:rPr lang="ru-RU" sz="2100" dirty="0" smtClean="0"/>
              <a:t>ГИА-11 (все ППЭ ЕГЭ 2025)</a:t>
            </a:r>
          </a:p>
          <a:p>
            <a:pPr marL="0" indent="0">
              <a:buNone/>
            </a:pPr>
            <a:r>
              <a:rPr lang="ru-RU" sz="2100" b="1" dirty="0" smtClean="0"/>
              <a:t>09.01-17.01.2025 </a:t>
            </a:r>
            <a:r>
              <a:rPr lang="ru-RU" sz="2100" dirty="0" smtClean="0"/>
              <a:t>Выверка членов ГЭК </a:t>
            </a:r>
            <a:r>
              <a:rPr lang="en-US" sz="2100" dirty="0"/>
              <a:t>(</a:t>
            </a:r>
            <a:r>
              <a:rPr lang="ru-RU" sz="2100" dirty="0"/>
              <a:t>алгоритм выверки будет предоставлен в рабочем порядке</a:t>
            </a:r>
            <a:r>
              <a:rPr lang="en-US" sz="2100" dirty="0"/>
              <a:t>)</a:t>
            </a:r>
            <a:endParaRPr lang="en-US" sz="2100" dirty="0" smtClean="0"/>
          </a:p>
          <a:p>
            <a:pPr marL="0" indent="0">
              <a:buNone/>
            </a:pPr>
            <a:r>
              <a:rPr lang="en-US" sz="2100" b="1" dirty="0" smtClean="0"/>
              <a:t>2</a:t>
            </a:r>
            <a:r>
              <a:rPr lang="ru-RU" sz="2100" b="1" dirty="0" smtClean="0"/>
              <a:t>3</a:t>
            </a:r>
            <a:r>
              <a:rPr lang="en-US" sz="2100" b="1" dirty="0" smtClean="0"/>
              <a:t>.01-0</a:t>
            </a:r>
            <a:r>
              <a:rPr lang="ru-RU" sz="2100" b="1" dirty="0"/>
              <a:t>3</a:t>
            </a:r>
            <a:r>
              <a:rPr lang="en-US" sz="2100" b="1" dirty="0" smtClean="0"/>
              <a:t>.02.202</a:t>
            </a:r>
            <a:r>
              <a:rPr lang="ru-RU" sz="2100" b="1" dirty="0"/>
              <a:t>5</a:t>
            </a:r>
            <a:r>
              <a:rPr lang="en-US" sz="2100" b="1" dirty="0" smtClean="0"/>
              <a:t> </a:t>
            </a:r>
            <a:r>
              <a:rPr lang="ru-RU" sz="2100" dirty="0" smtClean="0"/>
              <a:t>Выверка назначения на экзамены ГИА-11</a:t>
            </a:r>
          </a:p>
          <a:p>
            <a:pPr marL="0" indent="0" eaLnBrk="1" hangingPunct="1">
              <a:buNone/>
            </a:pPr>
            <a:r>
              <a:rPr lang="ru-RU" sz="2100" b="1" dirty="0" smtClean="0"/>
              <a:t>0</a:t>
            </a:r>
            <a:r>
              <a:rPr lang="en-US" sz="2100" b="1" dirty="0" smtClean="0"/>
              <a:t>3</a:t>
            </a:r>
            <a:r>
              <a:rPr lang="ru-RU" sz="2100" b="1" dirty="0" smtClean="0"/>
              <a:t>.02.202</a:t>
            </a:r>
            <a:r>
              <a:rPr lang="en-US" sz="2100" b="1" dirty="0" smtClean="0"/>
              <a:t>5</a:t>
            </a:r>
            <a:r>
              <a:rPr lang="ru-RU" sz="2100" dirty="0" smtClean="0"/>
              <a:t> </a:t>
            </a:r>
            <a:r>
              <a:rPr lang="ru-RU" sz="2100" dirty="0"/>
              <a:t>Последний день регистрации на </a:t>
            </a:r>
            <a:r>
              <a:rPr lang="ru-RU" sz="2100" dirty="0" smtClean="0"/>
              <a:t>ГИА-11</a:t>
            </a:r>
            <a:endParaRPr lang="ru-RU" sz="2100" dirty="0"/>
          </a:p>
          <a:p>
            <a:pPr marL="0" indent="0" algn="ctr" eaLnBrk="1" hangingPunct="1">
              <a:buNone/>
            </a:pPr>
            <a:r>
              <a:rPr lang="ru-RU" sz="2100" dirty="0"/>
              <a:t>Пункты регистрации ВПЛ работают с 10:00 до </a:t>
            </a:r>
            <a:r>
              <a:rPr lang="ru-RU" sz="2100" dirty="0" smtClean="0"/>
              <a:t>18:00</a:t>
            </a:r>
          </a:p>
          <a:p>
            <a:pPr marL="0" indent="0" algn="ctr" eaLnBrk="1" hangingPunct="1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b="1" dirty="0" smtClean="0"/>
              <a:t>0</a:t>
            </a:r>
            <a:r>
              <a:rPr lang="ru-RU" sz="2100" b="1" dirty="0"/>
              <a:t>3</a:t>
            </a:r>
            <a:r>
              <a:rPr lang="en-US" sz="2100" b="1" dirty="0" smtClean="0"/>
              <a:t>.02.2024</a:t>
            </a:r>
            <a:r>
              <a:rPr lang="en-US" sz="2100" dirty="0" smtClean="0"/>
              <a:t> </a:t>
            </a:r>
            <a:r>
              <a:rPr lang="ru-RU" sz="2100" dirty="0" smtClean="0"/>
              <a:t>Сдать в ИМЦ выверку </a:t>
            </a:r>
            <a:r>
              <a:rPr lang="ru-RU" sz="2100" dirty="0"/>
              <a:t>назначения на экзамены </a:t>
            </a:r>
            <a:r>
              <a:rPr lang="ru-RU" sz="2100" dirty="0" smtClean="0"/>
              <a:t>ГИА-11 (последний день сдачи)</a:t>
            </a:r>
            <a:endParaRPr lang="en-US" sz="2100" dirty="0"/>
          </a:p>
          <a:p>
            <a:pPr marL="0" indent="0">
              <a:buNone/>
            </a:pPr>
            <a:endParaRPr lang="ru-RU" sz="2100" dirty="0"/>
          </a:p>
          <a:p>
            <a:endParaRPr lang="ru-RU" sz="2100" dirty="0"/>
          </a:p>
          <a:p>
            <a:pPr marL="0" indent="0">
              <a:buNone/>
            </a:pPr>
            <a:endParaRPr lang="ru-RU" sz="2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06979" y="366183"/>
            <a:ext cx="8229600" cy="5667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ГИА-2025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06979" y="1463664"/>
            <a:ext cx="1095917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В январе - мае СПбЦОКОиИТ проводит обучение для работников ППЭ ГИА 9-11. Обучение будет организовано с использованием дистанционных технологий.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b="1" dirty="0" smtClean="0"/>
              <a:t>27.01.2025</a:t>
            </a:r>
            <a:r>
              <a:rPr lang="ru-RU" sz="2200" dirty="0" smtClean="0"/>
              <a:t> – откроется первый </a:t>
            </a:r>
            <a:r>
              <a:rPr lang="ru-RU" sz="2200" dirty="0"/>
              <a:t>модуль на платформе </a:t>
            </a:r>
            <a:r>
              <a:rPr lang="ru-RU" sz="2200" dirty="0" smtClean="0"/>
              <a:t>do3</a:t>
            </a:r>
          </a:p>
          <a:p>
            <a:pPr marL="0" indent="0">
              <a:buNone/>
            </a:pPr>
            <a:r>
              <a:rPr lang="ru-RU" sz="2200" b="1" dirty="0" smtClean="0"/>
              <a:t>27.01.2025</a:t>
            </a:r>
            <a:r>
              <a:rPr lang="ru-RU" sz="2200" dirty="0" smtClean="0"/>
              <a:t> </a:t>
            </a:r>
            <a:r>
              <a:rPr lang="ru-RU" sz="2200" dirty="0"/>
              <a:t>–</a:t>
            </a:r>
            <a:r>
              <a:rPr lang="ru-RU" sz="2200" dirty="0" smtClean="0"/>
              <a:t> срок сдачи </a:t>
            </a:r>
            <a:r>
              <a:rPr lang="ru-RU" sz="2200" dirty="0"/>
              <a:t>согласий на обработку персональных </a:t>
            </a:r>
            <a:r>
              <a:rPr lang="ru-RU" sz="2200" dirty="0" smtClean="0"/>
              <a:t>данных работников ППЭ ГИА 2025 (список на обучение пришлем в соответствии с квотой на район)</a:t>
            </a: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17.12.2024 </a:t>
            </a:r>
            <a:r>
              <a:rPr lang="ru-RU" sz="3200" b="1" dirty="0">
                <a:solidFill>
                  <a:srgbClr val="FF0000"/>
                </a:solidFill>
              </a:rPr>
              <a:t>в </a:t>
            </a:r>
            <a:r>
              <a:rPr lang="ru-RU" sz="3200" b="1" dirty="0" smtClean="0">
                <a:solidFill>
                  <a:srgbClr val="FF0000"/>
                </a:solidFill>
              </a:rPr>
              <a:t>15:00 </a:t>
            </a:r>
          </a:p>
          <a:p>
            <a:pPr marL="0" indent="0" algn="ctr">
              <a:buNone/>
            </a:pPr>
            <a:r>
              <a:rPr lang="ru-RU" sz="2200" dirty="0" smtClean="0"/>
              <a:t>состоится </a:t>
            </a:r>
            <a:r>
              <a:rPr lang="ru-RU" sz="2200" dirty="0" err="1" smtClean="0"/>
              <a:t>вебинар</a:t>
            </a:r>
            <a:endParaRPr lang="ru-RU" sz="2200" dirty="0" smtClean="0"/>
          </a:p>
          <a:p>
            <a:pPr marL="0" indent="0" algn="ctr">
              <a:buNone/>
            </a:pPr>
            <a:r>
              <a:rPr lang="ru-RU" sz="2200" dirty="0" smtClean="0"/>
              <a:t> </a:t>
            </a:r>
            <a:r>
              <a:rPr lang="ru-RU" sz="2200" dirty="0"/>
              <a:t>"</a:t>
            </a:r>
            <a:r>
              <a:rPr lang="ru-RU" sz="2200" dirty="0" err="1"/>
              <a:t>Предобучение</a:t>
            </a:r>
            <a:r>
              <a:rPr lang="ru-RU" sz="2200" dirty="0"/>
              <a:t>" </a:t>
            </a:r>
            <a:r>
              <a:rPr lang="ru-RU" sz="2200" b="1" dirty="0">
                <a:solidFill>
                  <a:srgbClr val="FF0000"/>
                </a:solidFill>
              </a:rPr>
              <a:t>для всех</a:t>
            </a:r>
            <a:r>
              <a:rPr lang="ru-RU" sz="2200" dirty="0"/>
              <a:t>, кто </a:t>
            </a:r>
            <a:r>
              <a:rPr lang="ru-RU" sz="2200" dirty="0" smtClean="0"/>
              <a:t>будет проходить обучение в РЦОИ</a:t>
            </a:r>
          </a:p>
          <a:p>
            <a:pPr marL="0" indent="0" algn="ctr">
              <a:buNone/>
            </a:pPr>
            <a:r>
              <a:rPr lang="ru-RU" sz="2200" dirty="0" smtClean="0"/>
              <a:t>(Ссылка на подключение направлена в чат замов по УР)</a:t>
            </a:r>
            <a:endParaRPr lang="ru-RU" sz="2200" dirty="0"/>
          </a:p>
          <a:p>
            <a:pPr marL="0" indent="0" algn="ctr">
              <a:buNone/>
            </a:pP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4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2" y="1642534"/>
            <a:ext cx="8605434" cy="4302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2640" y="303151"/>
            <a:ext cx="735076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ru-RU" sz="3200" dirty="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Новости </a:t>
            </a:r>
            <a:r>
              <a:rPr lang="ru-RU" dirty="0" smtClean="0"/>
              <a:t>ГИА-202</a:t>
            </a:r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048328" y="4205347"/>
            <a:ext cx="2593339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Санкт-Петербурге ГИА-2025 проводится на ОС </a:t>
            </a:r>
            <a:r>
              <a:rPr lang="en-US" b="1" dirty="0" smtClean="0">
                <a:solidFill>
                  <a:srgbClr val="C00000"/>
                </a:solidFill>
              </a:rPr>
              <a:t>WINDOWS!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ПК для доступа в ЛК может быть на ОС </a:t>
            </a:r>
            <a:r>
              <a:rPr lang="en-US" b="1" dirty="0" smtClean="0">
                <a:solidFill>
                  <a:srgbClr val="C00000"/>
                </a:solidFill>
              </a:rPr>
              <a:t>Linux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14056"/>
            <a:ext cx="90311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ГИА-</a:t>
            </a:r>
            <a:r>
              <a:rPr lang="en-US" dirty="0" smtClean="0"/>
              <a:t>9</a:t>
            </a:r>
            <a:r>
              <a:rPr lang="ru-RU" dirty="0" smtClean="0"/>
              <a:t>. Тренировочные мероприятия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734" y="1160992"/>
            <a:ext cx="10905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Сроки проведения тренировочных мероприятий – январь-февраль 2025</a:t>
            </a:r>
          </a:p>
          <a:p>
            <a:endParaRPr lang="ru-RU" sz="2400" dirty="0"/>
          </a:p>
          <a:p>
            <a:r>
              <a:rPr lang="ru-RU" sz="2400" dirty="0" smtClean="0"/>
              <a:t>При проведении тренировочных мероприятий апробируем печать КИМ в штабе ППЭ через специальное программное обеспечение.</a:t>
            </a:r>
            <a:endParaRPr lang="en-US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Возможно внедрение данной технологии в штатный режим начиная с 2025 года.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35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1816" y="280348"/>
            <a:ext cx="9649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auto" hangingPunct="0">
              <a:spcAft>
                <a:spcPts val="0"/>
              </a:spcAft>
            </a:pPr>
            <a:r>
              <a:rPr lang="ru-RU" sz="3600" dirty="0" smtClean="0">
                <a:latin typeface="Century Gothic" panose="020B0502020202020204" pitchFamily="34" charset="0"/>
                <a:ea typeface="+mj-ea"/>
                <a:cs typeface="+mj-cs"/>
              </a:rPr>
              <a:t>Декабрь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600" dirty="0">
                <a:latin typeface="Century Gothic" panose="020B0502020202020204" pitchFamily="34" charset="0"/>
                <a:ea typeface="+mj-ea"/>
                <a:cs typeface="+mj-cs"/>
              </a:rPr>
              <a:t>2024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31385"/>
              </p:ext>
            </p:extLst>
          </p:nvPr>
        </p:nvGraphicFramePr>
        <p:xfrm>
          <a:off x="522515" y="1562100"/>
          <a:ext cx="11155680" cy="11625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568696">
                  <a:extLst>
                    <a:ext uri="{9D8B030D-6E8A-4147-A177-3AD203B41FA5}">
                      <a16:colId xmlns:a16="http://schemas.microsoft.com/office/drawing/2014/main" val="3219019838"/>
                    </a:ext>
                  </a:extLst>
                </a:gridCol>
                <a:gridCol w="9586984">
                  <a:extLst>
                    <a:ext uri="{9D8B030D-6E8A-4147-A177-3AD203B41FA5}">
                      <a16:colId xmlns:a16="http://schemas.microsoft.com/office/drawing/2014/main" val="616132356"/>
                    </a:ext>
                  </a:extLst>
                </a:gridCol>
              </a:tblGrid>
              <a:tr h="32825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18.12.2024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Предоставить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ИМЦ информацию об организации подключения всех ППЭ-11 к ЗСПД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почту Исаковой Л.А.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984705586"/>
                  </a:ext>
                </a:extLst>
              </a:tr>
              <a:tr h="56546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будет объявлена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Обучающий </a:t>
                      </a:r>
                      <a:r>
                        <a:rPr lang="ru-RU" sz="1600" dirty="0" err="1" smtClean="0"/>
                        <a:t>вебинар</a:t>
                      </a:r>
                      <a:r>
                        <a:rPr lang="ru-RU" sz="1600" dirty="0" smtClean="0"/>
                        <a:t> по ИС-9 для ответственных от ОУ и технических специалистов</a:t>
                      </a:r>
                      <a:endParaRPr lang="ru-RU" sz="1600" baseline="0" dirty="0" smtClean="0"/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2484572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312"/>
              </p:ext>
            </p:extLst>
          </p:nvPr>
        </p:nvGraphicFramePr>
        <p:xfrm>
          <a:off x="925461" y="1175461"/>
          <a:ext cx="9793087" cy="5090316"/>
        </p:xfrm>
        <a:graphic>
          <a:graphicData uri="http://schemas.openxmlformats.org/drawingml/2006/table">
            <a:tbl>
              <a:tblPr/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Мероприятие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Даты проведения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Окончание регистрации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ИС-11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 декабря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 ноября 2024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ИС-11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 февраля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января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ИС-9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февраля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29 января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1783038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ИС-9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 марта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февраля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587059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ГИА-11 (досрочный период)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марта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апреля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февраля 2025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ИС-11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апреля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марта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04332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ИС-9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апреля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апреля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517802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ГИА-9 (досрочный период)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22 апреля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17 мая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марта 2025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ГИА-11 (основной период)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мая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4 июля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 февраля 2025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ГИА-9 (основной период)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мая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июля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марта 2025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ГИА-11 (дополнительный период)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4-23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сентября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августа 2025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ГИА-9 (дополнительный период)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 сентября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августа 2025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1816" y="280348"/>
            <a:ext cx="9649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auto" hangingPunct="0">
              <a:spcAft>
                <a:spcPts val="0"/>
              </a:spcAft>
            </a:pPr>
            <a:r>
              <a:rPr lang="ru-RU" sz="3600" dirty="0" smtClean="0">
                <a:latin typeface="Century Gothic" panose="020B0502020202020204" pitchFamily="34" charset="0"/>
                <a:ea typeface="+mj-ea"/>
                <a:cs typeface="+mj-cs"/>
              </a:rPr>
              <a:t>ГИА 2025</a:t>
            </a:r>
            <a:endParaRPr lang="ru-RU" sz="3600" dirty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2096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803" y="1371335"/>
            <a:ext cx="4650227" cy="4906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4959"/>
          <a:stretch/>
        </p:blipFill>
        <p:spPr>
          <a:xfrm>
            <a:off x="448733" y="3729856"/>
            <a:ext cx="8923867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2067" y="182353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 </a:t>
            </a:r>
            <a:r>
              <a:rPr lang="ru-RU" b="1" dirty="0"/>
              <a:t>20.12.2024</a:t>
            </a:r>
            <a:r>
              <a:rPr lang="ru-RU" dirty="0"/>
              <a:t> информацию об организации работы в КО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 </a:t>
            </a:r>
            <a:r>
              <a:rPr lang="ru-RU" b="1" dirty="0"/>
              <a:t>01.02.2025</a:t>
            </a:r>
            <a:r>
              <a:rPr lang="ru-RU" dirty="0"/>
              <a:t> подключение всех ППЭ ГИА-11</a:t>
            </a:r>
          </a:p>
        </p:txBody>
      </p:sp>
    </p:spTree>
    <p:extLst>
      <p:ext uri="{BB962C8B-B14F-4D97-AF65-F5344CB8AC3E}">
        <p14:creationId xmlns:p14="http://schemas.microsoft.com/office/powerpoint/2010/main" val="25627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379" y="229267"/>
            <a:ext cx="10781621" cy="566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/>
              <a:t>График проведения всероссийских </a:t>
            </a:r>
            <a:r>
              <a:rPr lang="ru-RU" sz="2400" dirty="0" smtClean="0"/>
              <a:t>тренировочных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мероприятий </a:t>
            </a:r>
            <a:r>
              <a:rPr lang="ru-RU" sz="2400" dirty="0"/>
              <a:t>на 2025 год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647563"/>
              </p:ext>
            </p:extLst>
          </p:nvPr>
        </p:nvGraphicFramePr>
        <p:xfrm>
          <a:off x="335359" y="1600200"/>
          <a:ext cx="11221641" cy="3849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591">
                  <a:extLst>
                    <a:ext uri="{9D8B030D-6E8A-4147-A177-3AD203B41FA5}">
                      <a16:colId xmlns:a16="http://schemas.microsoft.com/office/drawing/2014/main" val="1684152721"/>
                    </a:ext>
                  </a:extLst>
                </a:gridCol>
                <a:gridCol w="987013">
                  <a:extLst>
                    <a:ext uri="{9D8B030D-6E8A-4147-A177-3AD203B41FA5}">
                      <a16:colId xmlns:a16="http://schemas.microsoft.com/office/drawing/2014/main" val="858603949"/>
                    </a:ext>
                  </a:extLst>
                </a:gridCol>
                <a:gridCol w="1317378">
                  <a:extLst>
                    <a:ext uri="{9D8B030D-6E8A-4147-A177-3AD203B41FA5}">
                      <a16:colId xmlns:a16="http://schemas.microsoft.com/office/drawing/2014/main" val="3428587510"/>
                    </a:ext>
                  </a:extLst>
                </a:gridCol>
                <a:gridCol w="3079107">
                  <a:extLst>
                    <a:ext uri="{9D8B030D-6E8A-4147-A177-3AD203B41FA5}">
                      <a16:colId xmlns:a16="http://schemas.microsoft.com/office/drawing/2014/main" val="2635522628"/>
                    </a:ext>
                  </a:extLst>
                </a:gridCol>
                <a:gridCol w="2258012">
                  <a:extLst>
                    <a:ext uri="{9D8B030D-6E8A-4147-A177-3AD203B41FA5}">
                      <a16:colId xmlns:a16="http://schemas.microsoft.com/office/drawing/2014/main" val="1582461712"/>
                    </a:ext>
                  </a:extLst>
                </a:gridCol>
                <a:gridCol w="1163220">
                  <a:extLst>
                    <a:ext uri="{9D8B030D-6E8A-4147-A177-3AD203B41FA5}">
                      <a16:colId xmlns:a16="http://schemas.microsoft.com/office/drawing/2014/main" val="1897236169"/>
                    </a:ext>
                  </a:extLst>
                </a:gridCol>
                <a:gridCol w="1984320">
                  <a:extLst>
                    <a:ext uri="{9D8B030D-6E8A-4147-A177-3AD203B41FA5}">
                      <a16:colId xmlns:a16="http://schemas.microsoft.com/office/drawing/2014/main" val="3578707047"/>
                    </a:ext>
                  </a:extLst>
                </a:gridCol>
              </a:tblGrid>
              <a:tr h="676672">
                <a:tc>
                  <a:txBody>
                    <a:bodyPr/>
                    <a:lstStyle/>
                    <a:p>
                      <a:pPr marL="101600"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 marL="10160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marL="266700"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Дата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Статус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Применяемые технологии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Информация о количестве субъектов и количестве ППЭ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Информация об участниках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Учебный предмет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extLst>
                  <a:ext uri="{0D108BD9-81ED-4DB2-BD59-A6C34878D82A}">
                    <a16:rowId xmlns:a16="http://schemas.microsoft.com/office/drawing/2014/main" val="375696575"/>
                  </a:ext>
                </a:extLst>
              </a:tr>
              <a:tr h="800235">
                <a:tc rowSpan="2">
                  <a:txBody>
                    <a:bodyPr/>
                    <a:lstStyle/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marL="1651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5 </a:t>
                      </a:r>
                      <a:r>
                        <a:rPr lang="ru-RU" sz="1400" spc="0" dirty="0">
                          <a:effectLst/>
                        </a:rPr>
                        <a:t>марта </a:t>
                      </a:r>
                      <a:r>
                        <a:rPr lang="ru-RU" sz="1400" spc="0" dirty="0" smtClean="0">
                          <a:effectLst/>
                        </a:rPr>
                        <a:t>(среда)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marL="1270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всероссийская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Технология передачи полного комплекта ЭМ по сети «Интернет», печати и сканирования ЭМ в аудиториях ППЭ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 аудитории ППЭ </a:t>
                      </a:r>
                      <a:r>
                        <a:rPr lang="ru-RU" sz="1400" b="1" spc="0" dirty="0" smtClean="0">
                          <a:solidFill>
                            <a:srgbClr val="FF0000"/>
                          </a:solidFill>
                          <a:effectLst/>
                        </a:rPr>
                        <a:t>основного</a:t>
                      </a:r>
                      <a:r>
                        <a:rPr lang="ru-RU" sz="1400" spc="0" dirty="0" smtClean="0">
                          <a:effectLst/>
                        </a:rPr>
                        <a:t> </a:t>
                      </a:r>
                      <a:r>
                        <a:rPr lang="ru-RU" sz="1400" spc="0" dirty="0">
                          <a:effectLst/>
                        </a:rPr>
                        <a:t>периода ЕГЭ субъектов Российской Федерации и ЗОО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с </a:t>
                      </a:r>
                      <a:r>
                        <a:rPr lang="ru-RU" sz="1400" spc="0" dirty="0" smtClean="0">
                          <a:effectLst/>
                        </a:rPr>
                        <a:t>участниками</a:t>
                      </a:r>
                    </a:p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(по решению ОИВ)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биология, </a:t>
                      </a:r>
                      <a:r>
                        <a:rPr lang="ru-RU" sz="1400" spc="0" dirty="0" smtClean="0">
                          <a:effectLst/>
                        </a:rPr>
                        <a:t/>
                      </a:r>
                      <a:br>
                        <a:rPr lang="ru-RU" sz="1400" spc="0" dirty="0" smtClean="0">
                          <a:effectLst/>
                        </a:rPr>
                      </a:br>
                      <a:r>
                        <a:rPr lang="ru-RU" sz="1400" spc="0" dirty="0" smtClean="0">
                          <a:effectLst/>
                        </a:rPr>
                        <a:t>английский язык (письмо), </a:t>
                      </a:r>
                      <a:br>
                        <a:rPr lang="ru-RU" sz="1400" spc="0" dirty="0" smtClean="0">
                          <a:effectLst/>
                        </a:rPr>
                      </a:br>
                      <a:r>
                        <a:rPr lang="ru-RU" sz="1400" spc="0" dirty="0" smtClean="0">
                          <a:effectLst/>
                        </a:rPr>
                        <a:t>английский язык (уст.), </a:t>
                      </a:r>
                      <a:r>
                        <a:rPr lang="ru-RU" sz="1400" spc="0" dirty="0">
                          <a:effectLst/>
                        </a:rPr>
                        <a:t>информатика </a:t>
                      </a:r>
                      <a:r>
                        <a:rPr lang="ru-RU" sz="1400" spc="0" dirty="0" smtClean="0">
                          <a:effectLst/>
                        </a:rPr>
                        <a:t>(</a:t>
                      </a:r>
                      <a:r>
                        <a:rPr lang="ru-RU" sz="1400" spc="0" dirty="0">
                          <a:effectLst/>
                        </a:rPr>
                        <a:t>КЕГЭ)</a:t>
                      </a:r>
                      <a:endParaRPr lang="ru-RU" sz="14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extLst>
                  <a:ext uri="{0D108BD9-81ED-4DB2-BD59-A6C34878D82A}">
                    <a16:rowId xmlns:a16="http://schemas.microsoft.com/office/drawing/2014/main" val="3242147155"/>
                  </a:ext>
                </a:extLst>
              </a:tr>
              <a:tr h="873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Тестирование системы видеонаблюдения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 аудитории ППЭ </a:t>
                      </a:r>
                      <a:r>
                        <a:rPr lang="ru-RU" sz="1400" u="sng" spc="0" dirty="0">
                          <a:effectLst/>
                        </a:rPr>
                        <a:t>досрочного</a:t>
                      </a:r>
                      <a:r>
                        <a:rPr lang="ru-RU" sz="1400" spc="0" dirty="0">
                          <a:effectLst/>
                        </a:rPr>
                        <a:t> периода ЕГЭ субъектов Российской Федерации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4678"/>
                  </a:ext>
                </a:extLst>
              </a:tr>
              <a:tr h="774786">
                <a:tc rowSpan="2">
                  <a:txBody>
                    <a:bodyPr/>
                    <a:lstStyle/>
                    <a:p>
                      <a:pPr marL="1651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marL="2667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14 </a:t>
                      </a:r>
                      <a:r>
                        <a:rPr lang="ru-RU" sz="1400" spc="0" dirty="0">
                          <a:effectLst/>
                        </a:rPr>
                        <a:t>мая (среда)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marL="127000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всероссийский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4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 smtClean="0">
                          <a:effectLst/>
                        </a:rPr>
                        <a:t>Технология передачи полного комплекта ЭМ по сети «Интернет», печати и сканирования ЭМ в аудиториях ППЭ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все аудитории ППЭ основного периода ЕГЭ субъектов Российской Федерации и ЗОО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2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с участниками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русский язык, </a:t>
                      </a:r>
                      <a:r>
                        <a:rPr lang="ru-RU" sz="1400" spc="0" dirty="0" smtClean="0">
                          <a:effectLst/>
                        </a:rPr>
                        <a:t/>
                      </a:r>
                      <a:br>
                        <a:rPr lang="ru-RU" sz="1400" spc="0" dirty="0" smtClean="0">
                          <a:effectLst/>
                        </a:rPr>
                      </a:br>
                      <a:r>
                        <a:rPr lang="ru-RU" sz="1400" spc="0" dirty="0" smtClean="0">
                          <a:effectLst/>
                        </a:rPr>
                        <a:t>английский </a:t>
                      </a:r>
                      <a:r>
                        <a:rPr lang="ru-RU" sz="1400" spc="0" dirty="0">
                          <a:effectLst/>
                        </a:rPr>
                        <a:t>язык (</a:t>
                      </a:r>
                      <a:r>
                        <a:rPr lang="ru-RU" sz="1400" spc="0" dirty="0" smtClean="0">
                          <a:effectLst/>
                        </a:rPr>
                        <a:t>уст.), </a:t>
                      </a:r>
                      <a:br>
                        <a:rPr lang="ru-RU" sz="1400" spc="0" dirty="0" smtClean="0">
                          <a:effectLst/>
                        </a:rPr>
                      </a:br>
                      <a:r>
                        <a:rPr lang="ru-RU" sz="1400" spc="0" dirty="0" smtClean="0">
                          <a:effectLst/>
                        </a:rPr>
                        <a:t>информатика (</a:t>
                      </a:r>
                      <a:r>
                        <a:rPr lang="ru-RU" sz="1400" spc="0" dirty="0">
                          <a:effectLst/>
                        </a:rPr>
                        <a:t>КЕГЭ)</a:t>
                      </a:r>
                      <a:endParaRPr lang="ru-RU" sz="1400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extLst>
                  <a:ext uri="{0D108BD9-81ED-4DB2-BD59-A6C34878D82A}">
                    <a16:rowId xmlns:a16="http://schemas.microsoft.com/office/drawing/2014/main" val="2224251839"/>
                  </a:ext>
                </a:extLst>
              </a:tr>
              <a:tr h="725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spc="0" dirty="0">
                          <a:effectLst/>
                        </a:rPr>
                        <a:t>Тестирование системы видеонаблюдения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246" marR="524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2107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5359" y="5749367"/>
            <a:ext cx="3212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Письмо РОН №10-755 от 26.11.2024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95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14056"/>
            <a:ext cx="90311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Новости </a:t>
            </a:r>
            <a:r>
              <a:rPr lang="ru-RU" dirty="0" smtClean="0"/>
              <a:t>ГИА-2025</a:t>
            </a:r>
            <a:r>
              <a:rPr lang="en-US" dirty="0" smtClean="0"/>
              <a:t> (</a:t>
            </a:r>
            <a:r>
              <a:rPr lang="ru-RU" dirty="0" smtClean="0"/>
              <a:t>ИС</a:t>
            </a:r>
            <a:r>
              <a:rPr lang="en-US" dirty="0" smtClean="0"/>
              <a:t>-9)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6533" y="1214377"/>
            <a:ext cx="1087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Изменены </a:t>
            </a:r>
            <a:r>
              <a:rPr lang="ru-RU" sz="2000" dirty="0"/>
              <a:t>критерии </a:t>
            </a:r>
            <a:r>
              <a:rPr lang="ru-RU" sz="2000" dirty="0" smtClean="0"/>
              <a:t>оценивания:</a:t>
            </a:r>
          </a:p>
          <a:p>
            <a:endParaRPr lang="ru-RU" sz="2000" dirty="0"/>
          </a:p>
          <a:p>
            <a:r>
              <a:rPr lang="ru-RU" sz="2000" dirty="0" smtClean="0"/>
              <a:t>- Грамотность </a:t>
            </a:r>
            <a:r>
              <a:rPr lang="ru-RU" sz="2000" dirty="0"/>
              <a:t>речи</a:t>
            </a:r>
          </a:p>
          <a:p>
            <a:r>
              <a:rPr lang="ru-RU" sz="2000" dirty="0"/>
              <a:t>Исключён критерий оценивания «Богатство речи». </a:t>
            </a:r>
          </a:p>
          <a:p>
            <a:r>
              <a:rPr lang="ru-RU" sz="2000" dirty="0"/>
              <a:t>Критерий Р5 «Соблюдение </a:t>
            </a:r>
            <a:r>
              <a:rPr lang="ru-RU" sz="2000" dirty="0" err="1"/>
              <a:t>фактологической</a:t>
            </a:r>
            <a:r>
              <a:rPr lang="ru-RU" sz="2000" dirty="0"/>
              <a:t> точности» переименован по аналогии с тем, как подобный критерий представлен в ОГЭ и ЕГЭ по русскому языку: «Фактическая точность речи</a:t>
            </a:r>
            <a:r>
              <a:rPr lang="ru-RU" sz="2000" dirty="0" smtClean="0"/>
              <a:t>»</a:t>
            </a:r>
          </a:p>
          <a:p>
            <a:endParaRPr lang="ru-RU" sz="2000" dirty="0" smtClean="0"/>
          </a:p>
          <a:p>
            <a:r>
              <a:rPr lang="ru-RU" sz="2000" dirty="0" smtClean="0"/>
              <a:t>- Диалог</a:t>
            </a:r>
            <a:endParaRPr lang="ru-RU" sz="2000" dirty="0"/>
          </a:p>
          <a:p>
            <a:r>
              <a:rPr lang="ru-RU" sz="2000" dirty="0" smtClean="0"/>
              <a:t>Максимальный </a:t>
            </a:r>
            <a:r>
              <a:rPr lang="ru-RU" sz="2000" dirty="0"/>
              <a:t>балл </a:t>
            </a:r>
            <a:r>
              <a:rPr lang="ru-RU" sz="2000" dirty="0" smtClean="0"/>
              <a:t>был 2</a:t>
            </a:r>
            <a:r>
              <a:rPr lang="ru-RU" sz="2000" dirty="0"/>
              <a:t>, стал </a:t>
            </a:r>
            <a:r>
              <a:rPr lang="ru-RU" sz="2000" dirty="0" smtClean="0"/>
              <a:t>3</a:t>
            </a:r>
          </a:p>
          <a:p>
            <a:endParaRPr lang="ru-RU" sz="2000" dirty="0" smtClean="0"/>
          </a:p>
          <a:p>
            <a:r>
              <a:rPr lang="ru-RU" sz="2000" dirty="0"/>
              <a:t>Изменения </a:t>
            </a:r>
            <a:r>
              <a:rPr lang="ru-RU" sz="2000" dirty="0" smtClean="0"/>
              <a:t>будут отражены </a:t>
            </a:r>
            <a:r>
              <a:rPr lang="ru-RU" sz="2000" dirty="0"/>
              <a:t>в Бланке участника и Протоколе эксперта</a:t>
            </a:r>
          </a:p>
        </p:txBody>
      </p:sp>
    </p:spTree>
    <p:extLst>
      <p:ext uri="{BB962C8B-B14F-4D97-AF65-F5344CB8AC3E}">
        <p14:creationId xmlns:p14="http://schemas.microsoft.com/office/powerpoint/2010/main" val="3703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14056"/>
            <a:ext cx="90311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Новости </a:t>
            </a:r>
            <a:r>
              <a:rPr lang="ru-RU" dirty="0" smtClean="0"/>
              <a:t>ГИА-2025</a:t>
            </a:r>
            <a:r>
              <a:rPr lang="en-US" dirty="0" smtClean="0"/>
              <a:t> (</a:t>
            </a:r>
            <a:r>
              <a:rPr lang="ru-RU" dirty="0" smtClean="0"/>
              <a:t>ГИА</a:t>
            </a:r>
            <a:r>
              <a:rPr lang="en-US" dirty="0" smtClean="0"/>
              <a:t>-9)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01" y="1084792"/>
            <a:ext cx="109050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Русский </a:t>
            </a:r>
            <a:r>
              <a:rPr lang="ru-RU" b="1" u="sng" dirty="0">
                <a:solidFill>
                  <a:srgbClr val="C00000"/>
                </a:solidFill>
              </a:rPr>
              <a:t>язык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/>
              <a:t>Участникам экзамена разрешается пользоваться </a:t>
            </a:r>
            <a:r>
              <a:rPr lang="ru-RU" dirty="0" smtClean="0"/>
              <a:t>орфографическими словарями</a:t>
            </a:r>
            <a:r>
              <a:rPr lang="ru-RU" dirty="0"/>
              <a:t>, выдаваемыми организаторами в аудитории. </a:t>
            </a:r>
            <a:r>
              <a:rPr lang="ru-RU" dirty="0" smtClean="0"/>
              <a:t>Словари предоставляются ОО, </a:t>
            </a:r>
            <a:r>
              <a:rPr lang="ru-RU" dirty="0"/>
              <a:t>на базе </a:t>
            </a:r>
            <a:r>
              <a:rPr lang="ru-RU" dirty="0" smtClean="0"/>
              <a:t>которой организован </a:t>
            </a:r>
            <a:r>
              <a:rPr lang="ru-RU" dirty="0"/>
              <a:t>ППЭ, либо </a:t>
            </a:r>
            <a:r>
              <a:rPr lang="ru-RU" dirty="0" smtClean="0"/>
              <a:t>ОО, обучающиеся которых </a:t>
            </a:r>
            <a:r>
              <a:rPr lang="ru-RU" dirty="0"/>
              <a:t>сдают экзамен в ППЭ. </a:t>
            </a:r>
            <a:r>
              <a:rPr lang="ru-RU" b="1" dirty="0"/>
              <a:t>Пользование личными </a:t>
            </a:r>
            <a:r>
              <a:rPr lang="ru-RU" dirty="0"/>
              <a:t>орфографическими</a:t>
            </a:r>
          </a:p>
          <a:p>
            <a:r>
              <a:rPr lang="ru-RU" dirty="0"/>
              <a:t>словарями участникам ОГЭ </a:t>
            </a:r>
            <a:r>
              <a:rPr lang="ru-RU" b="1" dirty="0"/>
              <a:t>запрещено</a:t>
            </a:r>
            <a:r>
              <a:rPr lang="ru-RU" dirty="0"/>
              <a:t>.</a:t>
            </a:r>
          </a:p>
          <a:p>
            <a:r>
              <a:rPr lang="ru-RU" dirty="0"/>
              <a:t>Требования к орфографическому словарю, используемому на экзамене:</a:t>
            </a:r>
          </a:p>
          <a:p>
            <a:r>
              <a:rPr lang="ru-RU" dirty="0"/>
              <a:t>– позволяет устанавливать нормативное написание слов;</a:t>
            </a:r>
          </a:p>
          <a:p>
            <a:r>
              <a:rPr lang="ru-RU" dirty="0"/>
              <a:t>– включает не менее 15 000 слов;</a:t>
            </a:r>
          </a:p>
          <a:p>
            <a:r>
              <a:rPr lang="ru-RU" dirty="0"/>
              <a:t>– </a:t>
            </a:r>
            <a:r>
              <a:rPr lang="ru-RU" b="1" dirty="0"/>
              <a:t>издан не ранее 2009 года</a:t>
            </a:r>
            <a:r>
              <a:rPr lang="ru-RU" dirty="0"/>
              <a:t>;</a:t>
            </a:r>
          </a:p>
          <a:p>
            <a:r>
              <a:rPr lang="ru-RU" dirty="0"/>
              <a:t>– может содержать список имён, важнейшие орфографические правила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Введено </a:t>
            </a:r>
            <a:r>
              <a:rPr lang="ru-RU" dirty="0"/>
              <a:t>ограничение видов примеров из жизненного опыта: «</a:t>
            </a:r>
            <a:r>
              <a:rPr lang="ru-RU" b="1" dirty="0"/>
              <a:t>Не учитываются </a:t>
            </a:r>
            <a:r>
              <a:rPr lang="ru-RU" dirty="0"/>
              <a:t>примеры, источниками которых являются комикс, аниме, </a:t>
            </a:r>
            <a:r>
              <a:rPr lang="ru-RU" dirty="0" err="1"/>
              <a:t>манга</a:t>
            </a:r>
            <a:r>
              <a:rPr lang="ru-RU" dirty="0"/>
              <a:t>, </a:t>
            </a:r>
            <a:r>
              <a:rPr lang="ru-RU" dirty="0" err="1"/>
              <a:t>фанфик</a:t>
            </a:r>
            <a:r>
              <a:rPr lang="ru-RU" dirty="0"/>
              <a:t>, графический роман, компьютерная игра и другие подобные виды представления информации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r>
              <a:rPr lang="ru-RU" dirty="0" smtClean="0"/>
              <a:t>Максимальный </a:t>
            </a:r>
            <a:r>
              <a:rPr lang="ru-RU" dirty="0"/>
              <a:t>первичный балл за </a:t>
            </a:r>
            <a:r>
              <a:rPr lang="ru-RU" dirty="0" smtClean="0"/>
              <a:t>выполнение экзаменационной </a:t>
            </a:r>
            <a:r>
              <a:rPr lang="ru-RU" dirty="0"/>
              <a:t>работы увеличен с 33 до 37.</a:t>
            </a:r>
            <a:endParaRPr lang="ru-RU" dirty="0" smtClean="0"/>
          </a:p>
          <a:p>
            <a:endParaRPr lang="ru-RU" dirty="0"/>
          </a:p>
          <a:p>
            <a:r>
              <a:rPr lang="ru-RU" b="1" u="sng" dirty="0">
                <a:solidFill>
                  <a:srgbClr val="C00000"/>
                </a:solidFill>
              </a:rPr>
              <a:t>Биология</a:t>
            </a:r>
            <a:r>
              <a:rPr lang="ru-RU" dirty="0">
                <a:solidFill>
                  <a:srgbClr val="000000"/>
                </a:solidFill>
              </a:rPr>
              <a:t>: максимальный балл за выполнение задания 3 снижен с 2 до 1.</a:t>
            </a:r>
            <a:br>
              <a:rPr lang="ru-RU" dirty="0">
                <a:solidFill>
                  <a:srgbClr val="000000"/>
                </a:solidFill>
              </a:rPr>
            </a:br>
            <a:r>
              <a:rPr lang="ru-RU" dirty="0">
                <a:solidFill>
                  <a:srgbClr val="000000"/>
                </a:solidFill>
              </a:rPr>
              <a:t>Максимальный первичный балл за выполнение экзаменационной работы снижен с 48 до 47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3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14056"/>
            <a:ext cx="90311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Новости </a:t>
            </a:r>
            <a:r>
              <a:rPr lang="ru-RU" dirty="0" smtClean="0"/>
              <a:t>ГИА-2025</a:t>
            </a:r>
            <a:r>
              <a:rPr lang="en-US" dirty="0" smtClean="0"/>
              <a:t> (</a:t>
            </a:r>
            <a:r>
              <a:rPr lang="ru-RU" dirty="0" smtClean="0"/>
              <a:t>ГИА</a:t>
            </a:r>
            <a:r>
              <a:rPr lang="en-US" dirty="0" smtClean="0"/>
              <a:t>-9)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734" y="1160992"/>
            <a:ext cx="109050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Информатика</a:t>
            </a:r>
            <a:r>
              <a:rPr lang="ru-RU" dirty="0">
                <a:solidFill>
                  <a:srgbClr val="000000"/>
                </a:solidFill>
              </a:rPr>
              <a:t>: </a:t>
            </a:r>
            <a:r>
              <a:rPr lang="ru-RU" dirty="0" smtClean="0">
                <a:solidFill>
                  <a:srgbClr val="000000"/>
                </a:solidFill>
              </a:rPr>
              <a:t>количество </a:t>
            </a:r>
            <a:r>
              <a:rPr lang="ru-RU" dirty="0">
                <a:solidFill>
                  <a:srgbClr val="000000"/>
                </a:solidFill>
              </a:rPr>
              <a:t>заданий в работе увеличилось </a:t>
            </a:r>
            <a:r>
              <a:rPr lang="ru-RU" dirty="0" smtClean="0">
                <a:solidFill>
                  <a:srgbClr val="000000"/>
                </a:solidFill>
              </a:rPr>
              <a:t>с 15 </a:t>
            </a:r>
            <a:r>
              <a:rPr lang="ru-RU" dirty="0">
                <a:solidFill>
                  <a:srgbClr val="000000"/>
                </a:solidFill>
              </a:rPr>
              <a:t>до 16, а задание 15 перестало быть альтернативным. В </a:t>
            </a:r>
            <a:r>
              <a:rPr lang="ru-RU" dirty="0" smtClean="0">
                <a:solidFill>
                  <a:srgbClr val="000000"/>
                </a:solidFill>
              </a:rPr>
              <a:t>КИМ-2025 </a:t>
            </a:r>
            <a:r>
              <a:rPr lang="ru-RU" dirty="0">
                <a:solidFill>
                  <a:srgbClr val="000000"/>
                </a:solidFill>
              </a:rPr>
              <a:t>заданию 15 соответствует задание 15.1 </a:t>
            </a:r>
            <a:r>
              <a:rPr lang="ru-RU" dirty="0" smtClean="0">
                <a:solidFill>
                  <a:srgbClr val="000000"/>
                </a:solidFill>
              </a:rPr>
              <a:t>из КИМ-2024, </a:t>
            </a:r>
            <a:r>
              <a:rPr lang="ru-RU" dirty="0">
                <a:solidFill>
                  <a:srgbClr val="000000"/>
                </a:solidFill>
              </a:rPr>
              <a:t>а заданию 16 – задание 15.2 из </a:t>
            </a:r>
            <a:r>
              <a:rPr lang="ru-RU" dirty="0" smtClean="0">
                <a:solidFill>
                  <a:srgbClr val="000000"/>
                </a:solidFill>
              </a:rPr>
              <a:t>КИМ-2024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Максимальный </a:t>
            </a:r>
            <a:r>
              <a:rPr lang="ru-RU" dirty="0">
                <a:solidFill>
                  <a:srgbClr val="000000"/>
                </a:solidFill>
              </a:rPr>
              <a:t>первичный балл за </a:t>
            </a:r>
            <a:r>
              <a:rPr lang="ru-RU" dirty="0" smtClean="0">
                <a:solidFill>
                  <a:srgbClr val="000000"/>
                </a:solidFill>
              </a:rPr>
              <a:t>выполнение экзаменационной </a:t>
            </a:r>
            <a:r>
              <a:rPr lang="ru-RU" dirty="0">
                <a:solidFill>
                  <a:srgbClr val="000000"/>
                </a:solidFill>
              </a:rPr>
              <a:t>работы увеличен с 19 до 21 балла.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b="1" u="sng" dirty="0">
                <a:solidFill>
                  <a:srgbClr val="C00000"/>
                </a:solidFill>
              </a:rPr>
              <a:t>Физика</a:t>
            </a:r>
            <a:r>
              <a:rPr lang="ru-RU" dirty="0" smtClean="0"/>
              <a:t>: количество заданий </a:t>
            </a:r>
            <a:r>
              <a:rPr lang="ru-RU" dirty="0"/>
              <a:t>сокращено с 25 до 22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Максимальный </a:t>
            </a:r>
            <a:r>
              <a:rPr lang="ru-RU" dirty="0"/>
              <a:t>первичный балл за </a:t>
            </a:r>
            <a:r>
              <a:rPr lang="ru-RU" dirty="0" smtClean="0"/>
              <a:t>выполнение экзаменационной </a:t>
            </a:r>
            <a:r>
              <a:rPr lang="ru-RU" dirty="0"/>
              <a:t>работы уменьшился с 45 до 39 баллов.</a:t>
            </a:r>
            <a:endParaRPr lang="ru-RU" dirty="0" smtClean="0"/>
          </a:p>
          <a:p>
            <a:endParaRPr lang="ru-RU" dirty="0"/>
          </a:p>
          <a:p>
            <a:r>
              <a:rPr lang="ru-RU" b="1" u="sng" dirty="0">
                <a:solidFill>
                  <a:srgbClr val="C00000"/>
                </a:solidFill>
              </a:rPr>
              <a:t>Химия</a:t>
            </a:r>
            <a:r>
              <a:rPr lang="ru-RU" dirty="0"/>
              <a:t>: </a:t>
            </a:r>
            <a:r>
              <a:rPr lang="ru-RU" dirty="0" smtClean="0"/>
              <a:t>изменена </a:t>
            </a:r>
            <a:r>
              <a:rPr lang="ru-RU" dirty="0"/>
              <a:t>модель задания 23, </a:t>
            </a:r>
            <a:r>
              <a:rPr lang="ru-RU" dirty="0" smtClean="0"/>
              <a:t>предусматривающего выполнение </a:t>
            </a:r>
            <a:r>
              <a:rPr lang="ru-RU" dirty="0"/>
              <a:t>химического </a:t>
            </a:r>
            <a:r>
              <a:rPr lang="ru-RU" dirty="0" smtClean="0"/>
              <a:t>эксперимента. Экзаменуемым предстоит </a:t>
            </a:r>
            <a:r>
              <a:rPr lang="ru-RU" dirty="0"/>
              <a:t>провести 4 опыта, позволяющих </a:t>
            </a:r>
            <a:r>
              <a:rPr lang="ru-RU" dirty="0" smtClean="0"/>
              <a:t>распознать вещества </a:t>
            </a:r>
            <a:r>
              <a:rPr lang="ru-RU" dirty="0"/>
              <a:t>в двух пробирках </a:t>
            </a:r>
            <a:r>
              <a:rPr lang="ru-RU" dirty="0" smtClean="0"/>
              <a:t>под номерами</a:t>
            </a:r>
            <a:r>
              <a:rPr lang="ru-RU" dirty="0"/>
              <a:t>. </a:t>
            </a:r>
            <a:r>
              <a:rPr lang="ru-RU" dirty="0" smtClean="0"/>
              <a:t>Результаты выполнения </a:t>
            </a:r>
            <a:r>
              <a:rPr lang="ru-RU" dirty="0"/>
              <a:t>задания оформляются в табличной </a:t>
            </a:r>
            <a:r>
              <a:rPr lang="ru-RU" dirty="0" smtClean="0"/>
              <a:t>форме. Выполнение </a:t>
            </a:r>
            <a:r>
              <a:rPr lang="ru-RU" dirty="0"/>
              <a:t>задания оценивается 5 </a:t>
            </a:r>
            <a:r>
              <a:rPr lang="ru-RU" dirty="0" smtClean="0"/>
              <a:t>баллами.</a:t>
            </a:r>
          </a:p>
          <a:p>
            <a:r>
              <a:rPr lang="ru-RU" b="1" dirty="0" smtClean="0"/>
              <a:t>Оценивание</a:t>
            </a:r>
            <a:r>
              <a:rPr lang="ru-RU" dirty="0" smtClean="0"/>
              <a:t> экспертами </a:t>
            </a:r>
            <a:r>
              <a:rPr lang="ru-RU" b="1" dirty="0"/>
              <a:t>в аудитории </a:t>
            </a:r>
            <a:r>
              <a:rPr lang="ru-RU" dirty="0"/>
              <a:t>техники выполнения опытов в </a:t>
            </a:r>
            <a:r>
              <a:rPr lang="ru-RU" dirty="0" smtClean="0"/>
              <a:t>2025 </a:t>
            </a:r>
            <a:r>
              <a:rPr lang="ru-RU" b="1" dirty="0"/>
              <a:t>не предусмотрено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Количество заданий </a:t>
            </a:r>
            <a:r>
              <a:rPr lang="ru-RU" dirty="0"/>
              <a:t>уменьшено с 24 до </a:t>
            </a:r>
            <a:r>
              <a:rPr lang="ru-RU" dirty="0" smtClean="0"/>
              <a:t>23.</a:t>
            </a:r>
            <a:endParaRPr lang="ru-RU" dirty="0"/>
          </a:p>
          <a:p>
            <a:r>
              <a:rPr lang="ru-RU" dirty="0" smtClean="0"/>
              <a:t>Максимальный </a:t>
            </a:r>
            <a:r>
              <a:rPr lang="ru-RU" dirty="0"/>
              <a:t>первичный балл за </a:t>
            </a:r>
            <a:r>
              <a:rPr lang="ru-RU" dirty="0" smtClean="0"/>
              <a:t>выполнение экзаменационной </a:t>
            </a:r>
            <a:r>
              <a:rPr lang="ru-RU" dirty="0"/>
              <a:t>работы уменьшен с 40 до 38.</a:t>
            </a:r>
          </a:p>
        </p:txBody>
      </p:sp>
    </p:spTree>
    <p:extLst>
      <p:ext uri="{BB962C8B-B14F-4D97-AF65-F5344CB8AC3E}">
        <p14:creationId xmlns:p14="http://schemas.microsoft.com/office/powerpoint/2010/main" val="46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11FC-B86D-4D93-8143-25DC4361DC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98652" y="314056"/>
            <a:ext cx="9031147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ГИА-</a:t>
            </a:r>
            <a:r>
              <a:rPr lang="en-US" dirty="0" smtClean="0"/>
              <a:t>9</a:t>
            </a:r>
            <a:r>
              <a:rPr lang="ru-RU" dirty="0" smtClean="0"/>
              <a:t>. Изменение предметов по выбору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734" y="1160992"/>
            <a:ext cx="109050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Изменение предмета по выбору для участников ГИА-9 возможна только на следующий год. </a:t>
            </a:r>
          </a:p>
          <a:p>
            <a:r>
              <a:rPr lang="ru-RU" sz="2200" dirty="0" smtClean="0"/>
              <a:t>При пересдаче неудовлетворительного результата в сентябре пересдается ранее выбранный предмет. Год учитываем календарный</a:t>
            </a:r>
          </a:p>
          <a:p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75734" y="2822331"/>
            <a:ext cx="10778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82. Участникам ГИА, не прошедшим ГИА, в том числе участникам ГИА, чьи результаты ГИА по сдаваемым учебным предметам в дополнительном периоде и (или) резервные сроки дополнительного периода были аннулированы по решению председателя ГЭК в случае выявления фактов нарушения Порядка участниками ГИА, а также участникам ГИА, получившим на ГИА неудовлетворительные результаты более чем по двум учебным предметам, либо получившим повторно неудовлетворительный результат по одному или двум учебным предметам на ГИА в резервные сроки дополнительного периода, предоставляется право повторно пройти ГИА по соответствующему учебному предмету (соответствующим учебным предметам) не ранее чем в следующем году в формах, установленных </a:t>
            </a:r>
            <a:r>
              <a:rPr lang="ru-RU" dirty="0">
                <a:hlinkClick r:id="rId2" action="ppaction://hlinkfile" tooltip="6. ГИА проводится:"/>
              </a:rPr>
              <a:t>пунктом 6</a:t>
            </a:r>
            <a:r>
              <a:rPr lang="ru-RU" dirty="0"/>
              <a:t> Порядка. </a:t>
            </a:r>
            <a:endParaRPr lang="ru-RU" dirty="0" smtClean="0"/>
          </a:p>
          <a:p>
            <a:r>
              <a:rPr lang="ru-RU" b="1" dirty="0" smtClean="0"/>
              <a:t>Указанные </a:t>
            </a:r>
            <a:r>
              <a:rPr lang="ru-RU" b="1" dirty="0"/>
              <a:t>участники ГИА вправе изменить учебные предметы по выбору для повторного прохождения ГИА в следующем году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37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112734"/>
            <a:ext cx="9009156" cy="8267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Список </a:t>
            </a:r>
            <a:r>
              <a:rPr lang="ru-RU" sz="2400" dirty="0"/>
              <a:t>программного </a:t>
            </a:r>
            <a:r>
              <a:rPr lang="ru-RU" sz="2400" dirty="0" smtClean="0"/>
              <a:t>обеспечения, </a:t>
            </a:r>
            <a:r>
              <a:rPr lang="ru-RU" sz="2400" dirty="0"/>
              <a:t>доступного на каждом рабочем месте участника </a:t>
            </a:r>
            <a:r>
              <a:rPr lang="ru-RU" sz="2400" dirty="0" smtClean="0"/>
              <a:t>экзамена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18790"/>
              </p:ext>
            </p:extLst>
          </p:nvPr>
        </p:nvGraphicFramePr>
        <p:xfrm>
          <a:off x="846430" y="1354247"/>
          <a:ext cx="10153127" cy="265504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08167">
                  <a:extLst>
                    <a:ext uri="{9D8B030D-6E8A-4147-A177-3AD203B41FA5}">
                      <a16:colId xmlns:a16="http://schemas.microsoft.com/office/drawing/2014/main" val="515743646"/>
                    </a:ext>
                  </a:extLst>
                </a:gridCol>
                <a:gridCol w="5615995">
                  <a:extLst>
                    <a:ext uri="{9D8B030D-6E8A-4147-A177-3AD203B41FA5}">
                      <a16:colId xmlns:a16="http://schemas.microsoft.com/office/drawing/2014/main" val="1194174652"/>
                    </a:ext>
                  </a:extLst>
                </a:gridCol>
                <a:gridCol w="4028965">
                  <a:extLst>
                    <a:ext uri="{9D8B030D-6E8A-4147-A177-3AD203B41FA5}">
                      <a16:colId xmlns:a16="http://schemas.microsoft.com/office/drawing/2014/main" val="3153633275"/>
                    </a:ext>
                  </a:extLst>
                </a:gridCol>
              </a:tblGrid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Программное обеспечение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программы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6326517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Калькулятор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Microsoft Windows "Калькулятор"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94780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Графический редактор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Microsoft Paint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50127458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Среда программирования для языка </a:t>
                      </a:r>
                      <a:r>
                        <a:rPr lang="ru-RU" sz="1600" dirty="0" err="1">
                          <a:effectLst/>
                        </a:rPr>
                        <a:t>Pascal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PascalABC.NET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1667163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Среда программирования для языка </a:t>
                      </a:r>
                      <a:r>
                        <a:rPr lang="ru-RU" sz="1600" dirty="0" err="1">
                          <a:effectLst/>
                        </a:rPr>
                        <a:t>Pyt</a:t>
                      </a:r>
                      <a:r>
                        <a:rPr lang="en-US" sz="1600" dirty="0">
                          <a:effectLst/>
                        </a:rPr>
                        <a:t>h</a:t>
                      </a:r>
                      <a:r>
                        <a:rPr lang="ru-RU" sz="1600" dirty="0" err="1">
                          <a:effectLst/>
                        </a:rPr>
                        <a:t>on</a:t>
                      </a:r>
                      <a:r>
                        <a:rPr lang="ru-RU" sz="1600" dirty="0">
                          <a:effectLst/>
                        </a:rPr>
                        <a:t> 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IDLE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123471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Среда программирования для языка </a:t>
                      </a:r>
                      <a:r>
                        <a:rPr lang="ru-RU" sz="1600" dirty="0" err="1">
                          <a:effectLst/>
                        </a:rPr>
                        <a:t>Pyt</a:t>
                      </a:r>
                      <a:r>
                        <a:rPr lang="en-US" sz="1600" dirty="0">
                          <a:effectLst/>
                        </a:rPr>
                        <a:t>h</a:t>
                      </a:r>
                      <a:r>
                        <a:rPr lang="ru-RU" sz="1600" dirty="0" err="1">
                          <a:effectLst/>
                        </a:rPr>
                        <a:t>on</a:t>
                      </a:r>
                      <a:r>
                        <a:rPr lang="ru-RU" sz="1600" dirty="0">
                          <a:effectLst/>
                        </a:rPr>
                        <a:t> 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PyCharm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0045693"/>
                  </a:ext>
                </a:extLst>
              </a:tr>
              <a:tr h="379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Средство просмотра файлов в формате PDF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любое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683653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7408" y="4312052"/>
            <a:ext cx="702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ПО должно быть установлено на каждой станции КЕГЭ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408" y="5196253"/>
            <a:ext cx="9020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Распоряжение КО от </a:t>
            </a:r>
            <a:r>
              <a:rPr lang="ru-RU" dirty="0" smtClean="0"/>
              <a:t>05.11.2024 </a:t>
            </a:r>
            <a:r>
              <a:rPr lang="ru-RU" dirty="0"/>
              <a:t>№1358-р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 внесении изменения в распоряжение КО от 19.01.2024 №26-р </a:t>
            </a:r>
            <a:br>
              <a:rPr lang="ru-RU" dirty="0" smtClean="0"/>
            </a:br>
            <a:r>
              <a:rPr lang="ru-RU" dirty="0" smtClean="0"/>
              <a:t>ОТС </a:t>
            </a:r>
            <a:r>
              <a:rPr lang="ru-RU" dirty="0"/>
              <a:t>ГИА-11 </a:t>
            </a:r>
            <a:r>
              <a:rPr lang="ru-RU" dirty="0" smtClean="0"/>
              <a:t>Приложение №2 (ПО </a:t>
            </a:r>
            <a:r>
              <a:rPr lang="ru-RU" dirty="0"/>
              <a:t>2025)</a:t>
            </a:r>
          </a:p>
        </p:txBody>
      </p:sp>
    </p:spTree>
    <p:extLst>
      <p:ext uri="{BB962C8B-B14F-4D97-AF65-F5344CB8AC3E}">
        <p14:creationId xmlns:p14="http://schemas.microsoft.com/office/powerpoint/2010/main" val="35440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522</TotalTime>
  <Words>1724</Words>
  <Application>Microsoft Office PowerPoint</Application>
  <PresentationFormat>Широкоэкранный</PresentationFormat>
  <Paragraphs>300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Segoe UI</vt:lpstr>
      <vt:lpstr>Times New Roman</vt:lpstr>
      <vt:lpstr>Тема Office</vt:lpstr>
      <vt:lpstr> Обеспечение подготовки  и проведения   ГИА в 2025 году </vt:lpstr>
      <vt:lpstr>Презентация PowerPoint</vt:lpstr>
      <vt:lpstr>Презентация PowerPoint</vt:lpstr>
      <vt:lpstr>График проведения всероссийских тренировочных мероприятий на 2025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программного обеспечения, доступного на каждом рабочем месте участника экзамена</vt:lpstr>
      <vt:lpstr>Список программного обеспечения, которое может быть установлено на рабочее место участника экзамена по его выбору</vt:lpstr>
      <vt:lpstr>Обработка персональных данных участников ГИА</vt:lpstr>
      <vt:lpstr>Презентация PowerPoint</vt:lpstr>
      <vt:lpstr>Расписание ГИА-2025</vt:lpstr>
      <vt:lpstr>ИС-11</vt:lpstr>
      <vt:lpstr>Презентация PowerPoint</vt:lpstr>
      <vt:lpstr>ГИА-2025</vt:lpstr>
      <vt:lpstr>ГИА-2025</vt:lpstr>
      <vt:lpstr>ГИА-2025</vt:lpstr>
      <vt:lpstr>ГИА-2025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«Какая-то тема про очень важные вещи»</dc:title>
  <dc:creator>Dimka</dc:creator>
  <cp:lastModifiedBy>user</cp:lastModifiedBy>
  <cp:revision>95</cp:revision>
  <cp:lastPrinted>2024-11-29T06:58:15Z</cp:lastPrinted>
  <dcterms:created xsi:type="dcterms:W3CDTF">2024-10-14T12:14:43Z</dcterms:created>
  <dcterms:modified xsi:type="dcterms:W3CDTF">2024-12-05T07:23:30Z</dcterms:modified>
</cp:coreProperties>
</file>