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78" r:id="rId11"/>
    <p:sldId id="279" r:id="rId12"/>
    <p:sldId id="280" r:id="rId13"/>
    <p:sldId id="269" r:id="rId14"/>
    <p:sldId id="286" r:id="rId15"/>
    <p:sldId id="270" r:id="rId16"/>
    <p:sldId id="271" r:id="rId17"/>
    <p:sldId id="282" r:id="rId18"/>
    <p:sldId id="281" r:id="rId19"/>
    <p:sldId id="276" r:id="rId20"/>
    <p:sldId id="277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62" autoAdjust="0"/>
  </p:normalViewPr>
  <p:slideViewPr>
    <p:cSldViewPr>
      <p:cViewPr varScale="1">
        <p:scale>
          <a:sx n="91" d="100"/>
          <a:sy n="91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4B7B-23A6-445B-BAB7-8AC98BC0485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476C-717B-4A45-BDF7-78F4AB1F5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476C-717B-4A45-BDF7-78F4AB1F51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476C-717B-4A45-BDF7-78F4AB1F513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F72A-4D67-43FD-BB89-076E5F3E4EDF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728B-B65D-44D5-AB6D-A625BD7CA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4632" cy="2475707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Хвала копейке</a:t>
            </a:r>
            <a:endParaRPr lang="ru-RU" sz="7200" dirty="0"/>
          </a:p>
        </p:txBody>
      </p:sp>
      <p:pic>
        <p:nvPicPr>
          <p:cNvPr id="1026" name="Picture 2" descr="C:\Users\Наталья\Desktop\news-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4464496" cy="3149743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monetnye_istori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3589355" cy="3115362"/>
          </a:xfrm>
          <a:prstGeom prst="rect">
            <a:avLst/>
          </a:prstGeom>
          <a:noFill/>
        </p:spPr>
      </p:pic>
      <p:pic>
        <p:nvPicPr>
          <p:cNvPr id="4" name="Picture 2" descr="C:\Users\Наталья\Desktop\658x0_r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0648"/>
            <a:ext cx="1512168" cy="1512168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59833" y="650305"/>
            <a:ext cx="60841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Наталья\Desktop\kopeyka-rubl-beregy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76672"/>
            <a:ext cx="2286489" cy="131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29000"/>
            <a:ext cx="6192688" cy="288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Копейка появилась</a:t>
            </a:r>
          </a:p>
          <a:p>
            <a:pPr>
              <a:buNone/>
            </a:pPr>
            <a:r>
              <a:rPr lang="ru-RU" dirty="0" smtClean="0"/>
              <a:t>в результате денежной</a:t>
            </a:r>
          </a:p>
          <a:p>
            <a:pPr>
              <a:buNone/>
            </a:pPr>
            <a:r>
              <a:rPr lang="ru-RU" dirty="0" smtClean="0"/>
              <a:t>реформы Елены Глинской, </a:t>
            </a:r>
          </a:p>
          <a:p>
            <a:pPr>
              <a:buNone/>
            </a:pPr>
            <a:r>
              <a:rPr lang="ru-RU" dirty="0" smtClean="0"/>
              <a:t>матери Ивана Грозного, </a:t>
            </a:r>
          </a:p>
          <a:p>
            <a:pPr>
              <a:buNone/>
            </a:pPr>
            <a:r>
              <a:rPr lang="ru-RU" dirty="0" smtClean="0"/>
              <a:t>проведённой  в 1535 году. </a:t>
            </a:r>
            <a:endParaRPr lang="ru-RU" dirty="0"/>
          </a:p>
        </p:txBody>
      </p:sp>
      <p:pic>
        <p:nvPicPr>
          <p:cNvPr id="1026" name="Picture 2" descr="C:\Users\Наталья\Desktop\elena_glin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177" y="260648"/>
            <a:ext cx="2413326" cy="2963302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953e9-329px0vasnetsov0ioann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298" y="2276872"/>
            <a:ext cx="2392199" cy="4358258"/>
          </a:xfrm>
          <a:prstGeom prst="rect">
            <a:avLst/>
          </a:prstGeom>
          <a:noFill/>
        </p:spPr>
      </p:pic>
      <p:pic>
        <p:nvPicPr>
          <p:cNvPr id="2" name="Picture 2" descr="C:\Users\Наталья\Desktop\letopisnomu_novgorodu_bolee_440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359" y="476672"/>
            <a:ext cx="2930489" cy="237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176464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Русские монеты того</a:t>
            </a:r>
          </a:p>
          <a:p>
            <a:pPr>
              <a:buNone/>
            </a:pPr>
            <a:r>
              <a:rPr lang="ru-RU" dirty="0" smtClean="0"/>
              <a:t>времени</a:t>
            </a:r>
          </a:p>
          <a:p>
            <a:pPr>
              <a:buNone/>
            </a:pPr>
            <a:r>
              <a:rPr lang="ru-RU" dirty="0" smtClean="0"/>
              <a:t>имели неправильную</a:t>
            </a:r>
          </a:p>
          <a:p>
            <a:pPr>
              <a:buNone/>
            </a:pPr>
            <a:r>
              <a:rPr lang="ru-RU" dirty="0" smtClean="0"/>
              <a:t>форму, </a:t>
            </a:r>
          </a:p>
          <a:p>
            <a:pPr>
              <a:buNone/>
            </a:pPr>
            <a:r>
              <a:rPr lang="ru-RU" dirty="0" smtClean="0"/>
              <a:t>так как чеканились </a:t>
            </a:r>
          </a:p>
          <a:p>
            <a:pPr>
              <a:buNone/>
            </a:pPr>
            <a:r>
              <a:rPr lang="ru-RU" dirty="0" smtClean="0"/>
              <a:t>из расплющенных</a:t>
            </a:r>
          </a:p>
          <a:p>
            <a:pPr>
              <a:buNone/>
            </a:pPr>
            <a:r>
              <a:rPr lang="ru-RU" dirty="0" smtClean="0"/>
              <a:t>обрезков </a:t>
            </a:r>
          </a:p>
          <a:p>
            <a:pPr>
              <a:buNone/>
            </a:pPr>
            <a:r>
              <a:rPr lang="ru-RU" dirty="0" smtClean="0"/>
              <a:t>серебряной проволоки.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На монету копеечного </a:t>
            </a:r>
          </a:p>
          <a:p>
            <a:pPr>
              <a:buNone/>
            </a:pPr>
            <a:r>
              <a:rPr lang="ru-RU" dirty="0" smtClean="0"/>
              <a:t>номинала можно было</a:t>
            </a:r>
          </a:p>
          <a:p>
            <a:pPr>
              <a:buNone/>
            </a:pPr>
            <a:r>
              <a:rPr lang="ru-RU" dirty="0" smtClean="0"/>
              <a:t>купить целого гуся.</a:t>
            </a:r>
            <a:endParaRPr lang="ru-RU" dirty="0"/>
          </a:p>
        </p:txBody>
      </p:sp>
      <p:pic>
        <p:nvPicPr>
          <p:cNvPr id="1026" name="Picture 2" descr="C:\Users\Наталья\Desktop\800px-gri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4876758" cy="3433856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kopeyka-rubl-beregy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794"/>
            <a:ext cx="4071577" cy="2426661"/>
          </a:xfrm>
          <a:prstGeom prst="rect">
            <a:avLst/>
          </a:prstGeom>
          <a:noFill/>
        </p:spPr>
      </p:pic>
      <p:pic>
        <p:nvPicPr>
          <p:cNvPr id="2" name="Picture 2" descr="C:\Users\Наталья\Desktop\1244273236_os18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13" y="4797152"/>
            <a:ext cx="161019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80928"/>
            <a:ext cx="2952328" cy="38164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5900" dirty="0" smtClean="0"/>
              <a:t>В наше время</a:t>
            </a:r>
          </a:p>
          <a:p>
            <a:pPr>
              <a:buNone/>
            </a:pPr>
            <a:r>
              <a:rPr lang="ru-RU" sz="5900" dirty="0" smtClean="0"/>
              <a:t>однокопеечные</a:t>
            </a:r>
          </a:p>
          <a:p>
            <a:pPr>
              <a:buNone/>
            </a:pPr>
            <a:r>
              <a:rPr lang="ru-RU" sz="5900" dirty="0" smtClean="0"/>
              <a:t>монеты</a:t>
            </a:r>
          </a:p>
          <a:p>
            <a:pPr>
              <a:buNone/>
            </a:pPr>
            <a:r>
              <a:rPr lang="ru-RU" sz="5900" dirty="0" smtClean="0"/>
              <a:t>чеканятся </a:t>
            </a:r>
          </a:p>
          <a:p>
            <a:pPr>
              <a:buNone/>
            </a:pPr>
            <a:r>
              <a:rPr lang="ru-RU" sz="5900" dirty="0" smtClean="0"/>
              <a:t>из сплава</a:t>
            </a:r>
          </a:p>
          <a:p>
            <a:pPr>
              <a:buNone/>
            </a:pPr>
            <a:r>
              <a:rPr lang="ru-RU" sz="5900" dirty="0" smtClean="0"/>
              <a:t>мельхиора </a:t>
            </a:r>
          </a:p>
          <a:p>
            <a:pPr>
              <a:buNone/>
            </a:pPr>
            <a:r>
              <a:rPr lang="ru-RU" sz="5900" dirty="0" smtClean="0"/>
              <a:t>(сталь, медь, никель).</a:t>
            </a:r>
          </a:p>
          <a:p>
            <a:endParaRPr lang="ru-RU" dirty="0"/>
          </a:p>
        </p:txBody>
      </p:sp>
      <p:pic>
        <p:nvPicPr>
          <p:cNvPr id="1026" name="Picture 2" descr="C:\Users\Наталья\Desktop\1_128569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5526410" cy="3585200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rep_73_016_3_jpg_300x200_crop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962615" cy="2304256"/>
          </a:xfrm>
          <a:prstGeom prst="rect">
            <a:avLst/>
          </a:prstGeom>
          <a:noFill/>
        </p:spPr>
      </p:pic>
      <p:pic>
        <p:nvPicPr>
          <p:cNvPr id="4" name="Picture 2" descr="C:\Users\Наталья\Desktop\1941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056"/>
            <a:ext cx="3755738" cy="260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4608512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Распространённое толкование</a:t>
            </a:r>
          </a:p>
          <a:p>
            <a:pPr>
              <a:buNone/>
            </a:pPr>
            <a:r>
              <a:rPr lang="ru-RU" sz="2400" dirty="0" smtClean="0"/>
              <a:t>названия «копейка» говорит о </a:t>
            </a:r>
          </a:p>
          <a:p>
            <a:pPr>
              <a:buNone/>
            </a:pPr>
            <a:r>
              <a:rPr lang="ru-RU" sz="2400" dirty="0" smtClean="0"/>
              <a:t>происхождении копейки </a:t>
            </a:r>
          </a:p>
          <a:p>
            <a:pPr>
              <a:buNone/>
            </a:pPr>
            <a:r>
              <a:rPr lang="ru-RU" sz="2400" dirty="0" smtClean="0"/>
              <a:t>от  слова «копьё». </a:t>
            </a:r>
          </a:p>
          <a:p>
            <a:pPr>
              <a:buNone/>
            </a:pPr>
            <a:r>
              <a:rPr lang="ru-RU" sz="2400" dirty="0" smtClean="0"/>
              <a:t>Изначально на аверсе этой</a:t>
            </a:r>
          </a:p>
          <a:p>
            <a:pPr>
              <a:buNone/>
            </a:pPr>
            <a:r>
              <a:rPr lang="ru-RU" sz="2400" dirty="0" smtClean="0"/>
              <a:t>монеты изображался </a:t>
            </a:r>
          </a:p>
          <a:p>
            <a:pPr>
              <a:buNone/>
            </a:pPr>
            <a:r>
              <a:rPr lang="ru-RU" sz="2400" dirty="0" smtClean="0"/>
              <a:t>Георгий Победоносец,</a:t>
            </a:r>
          </a:p>
          <a:p>
            <a:pPr>
              <a:buNone/>
            </a:pPr>
            <a:r>
              <a:rPr lang="ru-RU" sz="2400" dirty="0" smtClean="0"/>
              <a:t>поражающий копьём змея.</a:t>
            </a:r>
          </a:p>
          <a:p>
            <a:pPr>
              <a:buNone/>
            </a:pPr>
            <a:r>
              <a:rPr lang="ru-RU" sz="2400" dirty="0" smtClean="0"/>
              <a:t>Возможно, что первые копейки</a:t>
            </a:r>
          </a:p>
          <a:p>
            <a:pPr>
              <a:buNone/>
            </a:pPr>
            <a:r>
              <a:rPr lang="ru-RU" sz="2400" dirty="0" smtClean="0"/>
              <a:t>чеканили из старых копий.</a:t>
            </a:r>
          </a:p>
          <a:p>
            <a:endParaRPr lang="ru-RU" dirty="0"/>
          </a:p>
        </p:txBody>
      </p:sp>
      <p:pic>
        <p:nvPicPr>
          <p:cNvPr id="6146" name="Picture 2" descr="C:\Users\Наталья\Desktop\920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1408182" cy="1640600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132856"/>
            <a:ext cx="2024235" cy="2665636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2210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869160"/>
            <a:ext cx="2778745" cy="1778397"/>
          </a:xfrm>
          <a:prstGeom prst="rect">
            <a:avLst/>
          </a:prstGeom>
          <a:noFill/>
        </p:spPr>
      </p:pic>
      <p:pic>
        <p:nvPicPr>
          <p:cNvPr id="2" name="Picture 2" descr="C:\Users\Наталья\Desktop\6b9000fb7c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1880985" cy="2612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5616624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Из «Толкового словаря живого </a:t>
            </a:r>
          </a:p>
          <a:p>
            <a:pPr>
              <a:buNone/>
            </a:pPr>
            <a:r>
              <a:rPr lang="ru-RU" dirty="0" smtClean="0"/>
              <a:t>великорусского языка» В.И. Даля: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Копьё или </a:t>
            </a:r>
            <a:r>
              <a:rPr lang="ru-RU" dirty="0" err="1" smtClean="0"/>
              <a:t>копие</a:t>
            </a:r>
            <a:r>
              <a:rPr lang="ru-RU" dirty="0" smtClean="0"/>
              <a:t> – обоюдоострое</a:t>
            </a:r>
          </a:p>
          <a:p>
            <a:pPr>
              <a:buNone/>
            </a:pPr>
            <a:r>
              <a:rPr lang="ru-RU" dirty="0" smtClean="0"/>
              <a:t>железко на  древке, пика. Вещь </a:t>
            </a:r>
          </a:p>
          <a:p>
            <a:pPr>
              <a:buNone/>
            </a:pPr>
            <a:r>
              <a:rPr lang="ru-RU" dirty="0" smtClean="0"/>
              <a:t>копьем, копьецом, в виде копья. </a:t>
            </a:r>
          </a:p>
          <a:p>
            <a:pPr>
              <a:buNone/>
            </a:pPr>
            <a:r>
              <a:rPr lang="ru-RU" dirty="0" smtClean="0"/>
              <a:t>Копейный, к копью относящийся. </a:t>
            </a:r>
          </a:p>
          <a:p>
            <a:pPr>
              <a:buNone/>
            </a:pPr>
            <a:r>
              <a:rPr lang="ru-RU" dirty="0" err="1" smtClean="0"/>
              <a:t>Копейник</a:t>
            </a:r>
            <a:r>
              <a:rPr lang="ru-RU" dirty="0" smtClean="0"/>
              <a:t>, копейщик- ратник с </a:t>
            </a:r>
          </a:p>
          <a:p>
            <a:pPr>
              <a:buNone/>
            </a:pPr>
            <a:r>
              <a:rPr lang="ru-RU" dirty="0" smtClean="0"/>
              <a:t>копьем; копейный мастер. </a:t>
            </a:r>
          </a:p>
          <a:p>
            <a:pPr>
              <a:buNone/>
            </a:pPr>
            <a:r>
              <a:rPr lang="ru-RU" dirty="0" err="1" smtClean="0"/>
              <a:t>Копейчатый</a:t>
            </a:r>
            <a:r>
              <a:rPr lang="ru-RU" dirty="0" smtClean="0"/>
              <a:t>, копьевидный, </a:t>
            </a:r>
          </a:p>
          <a:p>
            <a:pPr>
              <a:buNone/>
            </a:pPr>
            <a:r>
              <a:rPr lang="ru-RU" dirty="0" smtClean="0"/>
              <a:t>копьеобразный, на копьё похожий </a:t>
            </a:r>
          </a:p>
          <a:p>
            <a:pPr>
              <a:buNone/>
            </a:pPr>
            <a:r>
              <a:rPr lang="ru-RU" dirty="0" smtClean="0"/>
              <a:t>или сделанный копьем. </a:t>
            </a:r>
            <a:endParaRPr lang="ru-RU" dirty="0"/>
          </a:p>
        </p:txBody>
      </p:sp>
      <p:pic>
        <p:nvPicPr>
          <p:cNvPr id="1026" name="Picture 2" descr="C:\Users\Наталья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51102"/>
            <a:ext cx="2285380" cy="2980930"/>
          </a:xfrm>
          <a:prstGeom prst="rect">
            <a:avLst/>
          </a:prstGeom>
          <a:noFill/>
        </p:spPr>
      </p:pic>
      <p:pic>
        <p:nvPicPr>
          <p:cNvPr id="2" name="Picture 2" descr="C:\Users\Наталья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2253851" cy="2939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7643192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184576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800" dirty="0" smtClean="0"/>
              <a:t> Из «Словаря символов»: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Копьё – один из символов</a:t>
            </a:r>
          </a:p>
          <a:p>
            <a:pPr>
              <a:buNone/>
            </a:pPr>
            <a:r>
              <a:rPr lang="ru-RU" sz="2800" dirty="0" smtClean="0"/>
              <a:t>мировой оси. </a:t>
            </a:r>
          </a:p>
          <a:p>
            <a:pPr>
              <a:buNone/>
            </a:pPr>
            <a:r>
              <a:rPr lang="ru-RU" sz="2800" dirty="0" smtClean="0"/>
              <a:t>Обозначает также начало всего, </a:t>
            </a:r>
          </a:p>
          <a:p>
            <a:pPr>
              <a:buNone/>
            </a:pPr>
            <a:r>
              <a:rPr lang="ru-RU" sz="2800" dirty="0" smtClean="0"/>
              <a:t>жизнь, силу, плодородие,</a:t>
            </a:r>
          </a:p>
          <a:p>
            <a:pPr>
              <a:buNone/>
            </a:pPr>
            <a:r>
              <a:rPr lang="ru-RU" sz="2800" dirty="0" smtClean="0"/>
              <a:t>воинскую доблесть,</a:t>
            </a:r>
          </a:p>
          <a:p>
            <a:pPr>
              <a:buNone/>
            </a:pPr>
            <a:r>
              <a:rPr lang="ru-RU" sz="2800" dirty="0" smtClean="0"/>
              <a:t>жезл волшебника.</a:t>
            </a:r>
          </a:p>
          <a:p>
            <a:pPr>
              <a:buNone/>
            </a:pPr>
            <a:r>
              <a:rPr lang="ru-RU" sz="2800" dirty="0" smtClean="0"/>
              <a:t> В христианстве копьё</a:t>
            </a:r>
          </a:p>
          <a:p>
            <a:pPr>
              <a:buNone/>
            </a:pPr>
            <a:r>
              <a:rPr lang="ru-RU" sz="2800" dirty="0" smtClean="0"/>
              <a:t>символизирует</a:t>
            </a:r>
          </a:p>
          <a:p>
            <a:pPr>
              <a:buNone/>
            </a:pPr>
            <a:r>
              <a:rPr lang="ru-RU" sz="2800" dirty="0" smtClean="0"/>
              <a:t>страдания Христа. </a:t>
            </a:r>
          </a:p>
          <a:p>
            <a:pPr algn="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Наталья\Desktop\spear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08920"/>
            <a:ext cx="1340235" cy="2088679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Ko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2758256" cy="1193573"/>
          </a:xfrm>
          <a:prstGeom prst="rect">
            <a:avLst/>
          </a:prstGeom>
          <a:noFill/>
        </p:spPr>
      </p:pic>
      <p:pic>
        <p:nvPicPr>
          <p:cNvPr id="3076" name="Picture 4" descr="C:\Users\Наталья\Desktop\boekosa_3ot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780928"/>
            <a:ext cx="1506126" cy="2002870"/>
          </a:xfrm>
          <a:prstGeom prst="rect">
            <a:avLst/>
          </a:prstGeom>
          <a:noFill/>
        </p:spPr>
      </p:pic>
      <p:pic>
        <p:nvPicPr>
          <p:cNvPr id="3078" name="Picture 6" descr="C:\Users\Наталья\Desktop\008615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1961335" cy="1570600"/>
          </a:xfrm>
          <a:prstGeom prst="rect">
            <a:avLst/>
          </a:prstGeom>
          <a:noFill/>
        </p:spPr>
      </p:pic>
      <p:pic>
        <p:nvPicPr>
          <p:cNvPr id="3079" name="Picture 7" descr="C:\Users\Наталья\Desktop\1260789801_2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60648"/>
            <a:ext cx="2900572" cy="217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Знамя на деньгах: князь великий на коне, а имея копье в </a:t>
            </a:r>
            <a:r>
              <a:rPr lang="ru-RU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руце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оттом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прозваша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деньги копейные.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17032"/>
            <a:ext cx="4032448" cy="2697163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Святой Георгий Победоносец</a:t>
            </a:r>
          </a:p>
          <a:p>
            <a:pPr>
              <a:buNone/>
            </a:pPr>
            <a:r>
              <a:rPr lang="ru-RU" sz="2600" dirty="0" smtClean="0"/>
              <a:t>изображён  на копейке </a:t>
            </a:r>
          </a:p>
          <a:p>
            <a:pPr>
              <a:buNone/>
            </a:pPr>
            <a:r>
              <a:rPr lang="ru-RU" sz="2600" dirty="0" smtClean="0"/>
              <a:t>и  на Гербе России. </a:t>
            </a:r>
          </a:p>
          <a:p>
            <a:pPr>
              <a:buNone/>
            </a:pPr>
            <a:r>
              <a:rPr lang="ru-RU" sz="2600" dirty="0" smtClean="0"/>
              <a:t> Святой Георгий Победоносец</a:t>
            </a:r>
          </a:p>
          <a:p>
            <a:pPr>
              <a:buNone/>
            </a:pPr>
            <a:r>
              <a:rPr lang="ru-RU" sz="2600" dirty="0" smtClean="0"/>
              <a:t>поражает </a:t>
            </a:r>
          </a:p>
          <a:p>
            <a:pPr>
              <a:buNone/>
            </a:pPr>
            <a:r>
              <a:rPr lang="ru-RU" sz="2600" dirty="0" smtClean="0"/>
              <a:t>крестом-копьём змея.</a:t>
            </a:r>
            <a:endParaRPr lang="ru-RU" sz="2600" dirty="0"/>
          </a:p>
        </p:txBody>
      </p:sp>
      <p:pic>
        <p:nvPicPr>
          <p:cNvPr id="4098" name="Picture 2" descr="C:\Users\Наталья\Desktop\300px-RR5216-0060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016224" cy="2016224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ib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1965658" cy="2664296"/>
          </a:xfrm>
          <a:prstGeom prst="rect">
            <a:avLst/>
          </a:prstGeom>
          <a:noFill/>
        </p:spPr>
      </p:pic>
      <p:pic>
        <p:nvPicPr>
          <p:cNvPr id="4100" name="Picture 4" descr="C:\Users\Наталья\Desktop\1237302544_iic_gm_vol01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2362957" cy="2736304"/>
          </a:xfrm>
          <a:prstGeom prst="rect">
            <a:avLst/>
          </a:prstGeom>
          <a:noFill/>
        </p:spPr>
      </p:pic>
      <p:pic>
        <p:nvPicPr>
          <p:cNvPr id="4" name="Picture 2" descr="C:\Users\Наталья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340768"/>
            <a:ext cx="2237049" cy="2396838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thum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861048"/>
            <a:ext cx="2160692" cy="2749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llery_promo853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941168"/>
            <a:ext cx="2376264" cy="16981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551723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Несколько копеек в кошельке являются благословением Святого Георгия Победоносца.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7108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В русских землях народ почитал Георгия как покровителя воинов, земледельцев и скотоводов. Изображения святого Георгия встречаются издревле на великокняжеских монетах и печатях.</a:t>
            </a:r>
          </a:p>
        </p:txBody>
      </p:sp>
      <p:pic>
        <p:nvPicPr>
          <p:cNvPr id="2050" name="Picture 2" descr="C:\Users\Наталья\Desktop\P105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787946" cy="787946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72453870_0_10ccb_694226d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553" y="2780928"/>
            <a:ext cx="1770222" cy="2304256"/>
          </a:xfrm>
          <a:prstGeom prst="rect">
            <a:avLst/>
          </a:prstGeom>
          <a:noFill/>
        </p:spPr>
      </p:pic>
      <p:pic>
        <p:nvPicPr>
          <p:cNvPr id="2053" name="Picture 5" descr="C:\Users\Наталья\Desktop\Чудо-Георгия-о-Змие-(икона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6133" y="260648"/>
            <a:ext cx="1735907" cy="2304256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9909" y="260648"/>
            <a:ext cx="170217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59735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 В русском языке существует множество пословиц, поговорок, крылатых выражений</a:t>
            </a:r>
            <a:r>
              <a:rPr lang="ru-RU" sz="2100" dirty="0" smtClean="0"/>
              <a:t> </a:t>
            </a:r>
            <a:r>
              <a:rPr lang="ru-RU" dirty="0" smtClean="0"/>
              <a:t>о копейке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r>
              <a:rPr lang="ru-RU" sz="2900" dirty="0" smtClean="0"/>
              <a:t>Влететь в копеечку.</a:t>
            </a:r>
          </a:p>
          <a:p>
            <a:r>
              <a:rPr lang="ru-RU" sz="2900" dirty="0" smtClean="0"/>
              <a:t>Копеечная  душа.</a:t>
            </a:r>
          </a:p>
          <a:p>
            <a:r>
              <a:rPr lang="ru-RU" sz="2900" dirty="0" smtClean="0"/>
              <a:t>Копейка к копейке.</a:t>
            </a:r>
          </a:p>
          <a:p>
            <a:r>
              <a:rPr lang="ru-RU" sz="2900" dirty="0" smtClean="0"/>
              <a:t>В белый свет, как в копеечку.</a:t>
            </a:r>
          </a:p>
          <a:p>
            <a:r>
              <a:rPr lang="ru-RU" sz="2900" dirty="0" smtClean="0"/>
              <a:t>Размах - на рубль, удар - на копейку.</a:t>
            </a:r>
          </a:p>
          <a:p>
            <a:r>
              <a:rPr lang="ru-RU" sz="2900" dirty="0" smtClean="0"/>
              <a:t>Жизнь – копейка.</a:t>
            </a:r>
          </a:p>
          <a:p>
            <a:r>
              <a:rPr lang="ru-RU" sz="2900" dirty="0" smtClean="0"/>
              <a:t>Сидеть без копейки.</a:t>
            </a:r>
          </a:p>
          <a:p>
            <a:r>
              <a:rPr lang="ru-RU" sz="2900" dirty="0" smtClean="0"/>
              <a:t>Стоит копейки.</a:t>
            </a:r>
          </a:p>
          <a:p>
            <a:r>
              <a:rPr lang="ru-RU" sz="2900" dirty="0" smtClean="0"/>
              <a:t>Без копейки не рубль.</a:t>
            </a:r>
          </a:p>
          <a:p>
            <a:r>
              <a:rPr lang="ru-RU" sz="2900" dirty="0" smtClean="0"/>
              <a:t>Ни копья (современное выражение).</a:t>
            </a:r>
          </a:p>
          <a:p>
            <a:pPr>
              <a:buNone/>
            </a:pPr>
            <a:r>
              <a:rPr lang="ru-RU" sz="2900" dirty="0" smtClean="0"/>
              <a:t>   </a:t>
            </a:r>
          </a:p>
          <a:p>
            <a:pPr algn="r">
              <a:buNone/>
            </a:pPr>
            <a:endParaRPr lang="ru-RU" sz="2900" dirty="0"/>
          </a:p>
        </p:txBody>
      </p:sp>
      <p:pic>
        <p:nvPicPr>
          <p:cNvPr id="1027" name="Picture 3" descr="C:\Users\Наталья\Desktop\IMG_1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45224"/>
            <a:ext cx="1524000" cy="1143000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k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1588128" cy="1191096"/>
          </a:xfrm>
          <a:prstGeom prst="rect">
            <a:avLst/>
          </a:prstGeom>
          <a:noFill/>
        </p:spPr>
      </p:pic>
      <p:pic>
        <p:nvPicPr>
          <p:cNvPr id="1030" name="Picture 6" descr="C:\Users\Наталья\Desktop\ri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2413521" cy="1419427"/>
          </a:xfrm>
          <a:prstGeom prst="rect">
            <a:avLst/>
          </a:prstGeom>
          <a:noFill/>
        </p:spPr>
      </p:pic>
      <p:pic>
        <p:nvPicPr>
          <p:cNvPr id="2" name="Picture 2" descr="C:\Users\Наталья\Desktop\Копейка_Павла_1799_Екатеринбур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852936"/>
            <a:ext cx="1579662" cy="789831"/>
          </a:xfrm>
          <a:prstGeom prst="rect">
            <a:avLst/>
          </a:prstGeom>
          <a:noFill/>
        </p:spPr>
      </p:pic>
      <p:pic>
        <p:nvPicPr>
          <p:cNvPr id="3" name="Picture 3" descr="C:\Users\Наталья\Desktop\190px-1_kopeika_1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645024"/>
            <a:ext cx="1462886" cy="69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76456" cy="6525344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</a:pPr>
            <a:r>
              <a:rPr lang="ru-RU" sz="1400" dirty="0" smtClean="0"/>
              <a:t>Копейка к копейке - вот и рубль.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Копейка обоз гонит.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Копейка к копейке – проживет и семейка.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Зашибать копейку.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Цена –копейка, да и то в базарный день.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За три копейки канарейку, да чтоб пела и не ела.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 Одна копейка – и та ребром.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 Домашняя копейка лучше заезжего рубля.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 Натура – </a:t>
            </a:r>
            <a:r>
              <a:rPr lang="ru-RU" sz="1400" dirty="0" err="1" smtClean="0"/>
              <a:t>дура</a:t>
            </a:r>
            <a:r>
              <a:rPr lang="ru-RU" sz="1400" dirty="0" smtClean="0"/>
              <a:t>, судьба – индейка, а жизнь – копейка.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 Каждая копейка алтынным гвоздем прибита.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 Дали копейку, чтоб заговорил, а теперь и двумя замолчать не заставишь.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 На копейку выпил, а на три опьянел.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 Шейка копейка, алтын голова, по три денежки нога – вот ему и вся цена.</a:t>
            </a:r>
          </a:p>
          <a:p>
            <a:pPr>
              <a:spcBef>
                <a:spcPts val="100"/>
              </a:spcBef>
            </a:pPr>
            <a:endParaRPr lang="ru-RU" sz="1400" dirty="0" smtClean="0"/>
          </a:p>
          <a:p>
            <a:pPr>
              <a:spcBef>
                <a:spcPts val="100"/>
              </a:spcBef>
            </a:pPr>
            <a:r>
              <a:rPr lang="ru-RU" sz="1400" dirty="0" smtClean="0"/>
              <a:t>Дрожит над каждой копейкой.</a:t>
            </a:r>
          </a:p>
          <a:p>
            <a:pPr>
              <a:spcBef>
                <a:spcPts val="100"/>
              </a:spcBef>
              <a:buNone/>
            </a:pPr>
            <a:endParaRPr lang="ru-RU" sz="1400" dirty="0"/>
          </a:p>
        </p:txBody>
      </p:sp>
      <p:pic>
        <p:nvPicPr>
          <p:cNvPr id="2051" name="Picture 3" descr="C:\Users\Наталья\Desktop\kopei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2759497" cy="2027070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340451242f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01208"/>
            <a:ext cx="2206082" cy="1109935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658x0_r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140968"/>
            <a:ext cx="1194098" cy="1194098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money_Kopeyka_1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235" y="3140968"/>
            <a:ext cx="249555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Inflya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10287" cy="621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12976"/>
            <a:ext cx="4176464" cy="32403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Происхождение</a:t>
            </a:r>
          </a:p>
          <a:p>
            <a:pPr>
              <a:buNone/>
            </a:pPr>
            <a:r>
              <a:rPr lang="ru-RU" dirty="0" smtClean="0"/>
              <a:t>слов раскрывает</a:t>
            </a:r>
          </a:p>
          <a:p>
            <a:pPr>
              <a:buNone/>
            </a:pPr>
            <a:r>
              <a:rPr lang="ru-RU" dirty="0" smtClean="0"/>
              <a:t>перед нами целые </a:t>
            </a:r>
          </a:p>
          <a:p>
            <a:pPr>
              <a:buNone/>
            </a:pPr>
            <a:r>
              <a:rPr lang="ru-RU" dirty="0" smtClean="0"/>
              <a:t>картины из жизни  </a:t>
            </a:r>
          </a:p>
          <a:p>
            <a:pPr>
              <a:buNone/>
            </a:pPr>
            <a:r>
              <a:rPr lang="ru-RU" dirty="0" smtClean="0"/>
              <a:t>наших предков.</a:t>
            </a:r>
          </a:p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1026" name="Picture 2" descr="C:\Users\Наталья\Desktop\262474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2952329" cy="1968219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952328" cy="2098998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09120"/>
            <a:ext cx="2939819" cy="2204864"/>
          </a:xfrm>
          <a:prstGeom prst="rect">
            <a:avLst/>
          </a:prstGeom>
          <a:noFill/>
        </p:spPr>
      </p:pic>
      <p:pic>
        <p:nvPicPr>
          <p:cNvPr id="4" name="Picture 2" descr="C:\Users\Наталья\Desktop\f77f0d52242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4395795" cy="281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396044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Много находок</a:t>
            </a:r>
          </a:p>
          <a:p>
            <a:pPr>
              <a:buNone/>
            </a:pPr>
            <a:r>
              <a:rPr lang="ru-RU" dirty="0" smtClean="0"/>
              <a:t>ожидает  того, кто</a:t>
            </a:r>
          </a:p>
          <a:p>
            <a:pPr>
              <a:buNone/>
            </a:pPr>
            <a:r>
              <a:rPr lang="ru-RU" dirty="0" smtClean="0"/>
              <a:t>всматривается</a:t>
            </a:r>
          </a:p>
          <a:p>
            <a:pPr>
              <a:buNone/>
            </a:pPr>
            <a:r>
              <a:rPr lang="ru-RU" dirty="0" smtClean="0"/>
              <a:t>в слова, пытаясь</a:t>
            </a:r>
          </a:p>
          <a:p>
            <a:pPr>
              <a:buNone/>
            </a:pPr>
            <a:r>
              <a:rPr lang="ru-RU" dirty="0" smtClean="0"/>
              <a:t>понять их историю.</a:t>
            </a:r>
          </a:p>
          <a:p>
            <a:endParaRPr lang="ru-RU" sz="4000" dirty="0"/>
          </a:p>
        </p:txBody>
      </p:sp>
      <p:pic>
        <p:nvPicPr>
          <p:cNvPr id="1026" name="Picture 2" descr="C:\Users\Наталья\Desktop\full129631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752" y="188640"/>
            <a:ext cx="432048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Что можно </a:t>
            </a:r>
            <a:r>
              <a:rPr lang="ru-RU" smtClean="0"/>
              <a:t>купить за </a:t>
            </a:r>
            <a:r>
              <a:rPr lang="ru-RU" dirty="0" smtClean="0"/>
              <a:t>копейку?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124744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За одну копейку в советское время можно было купить коробок спичек, два почтовых конверта без марок, ластик или стакан газированной воды без сиропа.</a:t>
            </a:r>
            <a:endParaRPr lang="ru-RU" sz="2800" dirty="0"/>
          </a:p>
        </p:txBody>
      </p:sp>
      <p:pic>
        <p:nvPicPr>
          <p:cNvPr id="5" name="Picture 2" descr="C:\Users\Наталья\Desktop\spic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49080"/>
            <a:ext cx="2955579" cy="2304256"/>
          </a:xfrm>
          <a:prstGeom prst="rect">
            <a:avLst/>
          </a:prstGeom>
          <a:noFill/>
        </p:spPr>
      </p:pic>
      <p:pic>
        <p:nvPicPr>
          <p:cNvPr id="7" name="Picture 2" descr="C:\Users\Наталья\Desktop\42_retro_81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608589" cy="2448271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060848"/>
            <a:ext cx="2009775" cy="1428750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2009776" cy="1428750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013176"/>
            <a:ext cx="1345183" cy="98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3744416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3000" dirty="0" smtClean="0"/>
              <a:t>В настоящее время </a:t>
            </a:r>
          </a:p>
          <a:p>
            <a:pPr>
              <a:buNone/>
            </a:pPr>
            <a:r>
              <a:rPr lang="ru-RU" sz="3000" dirty="0" smtClean="0"/>
              <a:t>производство</a:t>
            </a:r>
          </a:p>
          <a:p>
            <a:pPr>
              <a:buNone/>
            </a:pPr>
            <a:r>
              <a:rPr lang="ru-RU" sz="3000" dirty="0" smtClean="0"/>
              <a:t>копеечной монеты</a:t>
            </a:r>
          </a:p>
          <a:p>
            <a:pPr>
              <a:buNone/>
            </a:pPr>
            <a:r>
              <a:rPr lang="ru-RU" sz="3000" dirty="0" smtClean="0"/>
              <a:t>обходится дороже</a:t>
            </a:r>
          </a:p>
          <a:p>
            <a:pPr>
              <a:buNone/>
            </a:pPr>
            <a:r>
              <a:rPr lang="ru-RU" sz="3000" dirty="0" smtClean="0"/>
              <a:t>номинальной</a:t>
            </a:r>
          </a:p>
          <a:p>
            <a:pPr>
              <a:buNone/>
            </a:pPr>
            <a:r>
              <a:rPr lang="ru-RU" sz="3000" dirty="0" smtClean="0"/>
              <a:t>стоимости, </a:t>
            </a:r>
          </a:p>
          <a:p>
            <a:pPr>
              <a:buNone/>
            </a:pPr>
            <a:r>
              <a:rPr lang="ru-RU" sz="3000" dirty="0" smtClean="0"/>
              <a:t>поэтому многие</a:t>
            </a:r>
          </a:p>
          <a:p>
            <a:pPr>
              <a:buNone/>
            </a:pPr>
            <a:r>
              <a:rPr lang="ru-RU" sz="3000" dirty="0" smtClean="0"/>
              <a:t>предлагают</a:t>
            </a:r>
          </a:p>
          <a:p>
            <a:pPr>
              <a:buNone/>
            </a:pPr>
            <a:r>
              <a:rPr lang="ru-RU" sz="3000" dirty="0" smtClean="0"/>
              <a:t>перестать чеканить</a:t>
            </a:r>
          </a:p>
          <a:p>
            <a:pPr>
              <a:buNone/>
            </a:pPr>
            <a:r>
              <a:rPr lang="ru-RU" sz="3000" dirty="0" smtClean="0"/>
              <a:t>монеты этого</a:t>
            </a:r>
          </a:p>
          <a:p>
            <a:pPr>
              <a:buNone/>
            </a:pPr>
            <a:r>
              <a:rPr lang="ru-RU" sz="3000" dirty="0" smtClean="0"/>
              <a:t>номинала.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Наталья\Desktop\demotivators_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4992555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мудрость гласит:</a:t>
            </a:r>
            <a:endParaRPr lang="ru-RU" dirty="0"/>
          </a:p>
        </p:txBody>
      </p:sp>
      <p:pic>
        <p:nvPicPr>
          <p:cNvPr id="3074" name="Picture 2" descr="C:\Users\Наталья\Desktop\p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5355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копьё\4e96a208351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82726" cy="62264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3" y="1772816"/>
            <a:ext cx="38164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</a:p>
          <a:p>
            <a:r>
              <a:rPr lang="ru-RU" sz="3200" dirty="0" smtClean="0"/>
              <a:t> Памятник копейке</a:t>
            </a:r>
          </a:p>
          <a:p>
            <a:r>
              <a:rPr lang="ru-RU" sz="3200" dirty="0" smtClean="0"/>
              <a:t> в городе Иркутске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104456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</a:t>
            </a:r>
          </a:p>
          <a:p>
            <a:pPr>
              <a:buNone/>
            </a:pPr>
            <a:r>
              <a:rPr lang="ru-RU" sz="2800" dirty="0" smtClean="0"/>
              <a:t>Это тоже памятник </a:t>
            </a:r>
          </a:p>
          <a:p>
            <a:pPr>
              <a:buNone/>
            </a:pPr>
            <a:r>
              <a:rPr lang="ru-RU" sz="2800" dirty="0" smtClean="0"/>
              <a:t>в городе Москве, </a:t>
            </a:r>
          </a:p>
          <a:p>
            <a:pPr>
              <a:buNone/>
            </a:pPr>
            <a:r>
              <a:rPr lang="ru-RU" sz="2800" dirty="0" smtClean="0"/>
              <a:t>только машине – «копейке».</a:t>
            </a:r>
          </a:p>
          <a:p>
            <a:pPr>
              <a:buNone/>
            </a:pPr>
            <a:r>
              <a:rPr lang="ru-RU" sz="2800" dirty="0" smtClean="0"/>
              <a:t>Смекалистый </a:t>
            </a:r>
          </a:p>
          <a:p>
            <a:pPr>
              <a:buNone/>
            </a:pPr>
            <a:r>
              <a:rPr lang="ru-RU" sz="2800" dirty="0" smtClean="0"/>
              <a:t>русский человек </a:t>
            </a:r>
          </a:p>
          <a:p>
            <a:pPr>
              <a:buNone/>
            </a:pPr>
            <a:r>
              <a:rPr lang="ru-RU" sz="2800" dirty="0" smtClean="0"/>
              <a:t>так ласково назвал  </a:t>
            </a:r>
          </a:p>
          <a:p>
            <a:pPr>
              <a:buNone/>
            </a:pPr>
            <a:r>
              <a:rPr lang="ru-RU" sz="2800" b="1" dirty="0" smtClean="0"/>
              <a:t>первую</a:t>
            </a:r>
            <a:r>
              <a:rPr lang="ru-RU" sz="2800" dirty="0" smtClean="0"/>
              <a:t> модель </a:t>
            </a:r>
          </a:p>
          <a:p>
            <a:pPr>
              <a:buNone/>
            </a:pPr>
            <a:r>
              <a:rPr lang="ru-RU" sz="2800" dirty="0" smtClean="0"/>
              <a:t>машины «Жигули» </a:t>
            </a:r>
          </a:p>
          <a:p>
            <a:pPr>
              <a:buNone/>
            </a:pPr>
            <a:r>
              <a:rPr lang="ru-RU" sz="2800" dirty="0" smtClean="0"/>
              <a:t>ВАЗ 2101.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Наталья\Desktop\kopeik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2011299" cy="2677765"/>
          </a:xfrm>
          <a:prstGeom prst="rect">
            <a:avLst/>
          </a:prstGeom>
          <a:noFill/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211273" cy="31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Наталья\Desktop\CZyXn8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8270"/>
            <a:ext cx="9288818" cy="695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92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Откуда она пошла наша русская копейка?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Наталья\Desktop\1234471629_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215630" cy="1976018"/>
          </a:xfrm>
          <a:prstGeom prst="rect">
            <a:avLst/>
          </a:prstGeom>
          <a:noFill/>
        </p:spPr>
      </p:pic>
      <p:pic>
        <p:nvPicPr>
          <p:cNvPr id="3074" name="Picture 2" descr="C:\Users\Наталья\Desktop\Cathedral_of_St._Sophia,_the_Holy_Wisdom_of_God_in_Novgorod,_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704819" cy="3528615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nl16_drewnjaja_rusx_smolen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862258" cy="280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488</Words>
  <Application>Microsoft Office PowerPoint</Application>
  <PresentationFormat>Экран (4:3)</PresentationFormat>
  <Paragraphs>161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Хвала копейке</vt:lpstr>
      <vt:lpstr>Слайд 2</vt:lpstr>
      <vt:lpstr>Что можно купить за копейку?</vt:lpstr>
      <vt:lpstr>Слайд 4</vt:lpstr>
      <vt:lpstr>Народная мудрость гласит: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</vt:lpstr>
      <vt:lpstr>Знамя на деньгах: князь великий на коне, а имея копье в руце, оттом прозваша деньги копейные. </vt:lpstr>
      <vt:lpstr>Слайд 17</vt:lpstr>
      <vt:lpstr>Слайд 18</vt:lpstr>
      <vt:lpstr>Слайд 19</vt:lpstr>
      <vt:lpstr>Слайд 20</vt:lpstr>
      <vt:lpstr>Слайд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Хвала копейке или путешествие  из Древнего Новгорода в город Копейск</dc:title>
  <dc:creator>Наталья</dc:creator>
  <cp:lastModifiedBy>Admin</cp:lastModifiedBy>
  <cp:revision>133</cp:revision>
  <dcterms:created xsi:type="dcterms:W3CDTF">2013-01-21T18:27:09Z</dcterms:created>
  <dcterms:modified xsi:type="dcterms:W3CDTF">2013-02-25T10:08:12Z</dcterms:modified>
</cp:coreProperties>
</file>