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32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В чём-то удовлетворен, а в чем-то нет</c:v>
                </c:pt>
                <c:pt idx="2">
                  <c:v>Затрудняюсь ответить</c:v>
                </c:pt>
                <c:pt idx="3">
                  <c:v>Не удовлетворен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0.90200000000000002</c:v>
                </c:pt>
                <c:pt idx="1">
                  <c:v>3.9E-2</c:v>
                </c:pt>
                <c:pt idx="2">
                  <c:v>3.9E-2</c:v>
                </c:pt>
                <c:pt idx="3">
                  <c:v>0.02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4046080"/>
        <c:axId val="56231040"/>
      </c:barChart>
      <c:catAx>
        <c:axId val="54046080"/>
        <c:scaling>
          <c:orientation val="minMax"/>
        </c:scaling>
        <c:delete val="0"/>
        <c:axPos val="b"/>
        <c:majorTickMark val="out"/>
        <c:minorTickMark val="none"/>
        <c:tickLblPos val="nextTo"/>
        <c:crossAx val="56231040"/>
        <c:crosses val="autoZero"/>
        <c:auto val="1"/>
        <c:lblAlgn val="ctr"/>
        <c:lblOffset val="100"/>
        <c:noMultiLvlLbl val="0"/>
      </c:catAx>
      <c:valAx>
        <c:axId val="5623104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4046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В чём-то удовлетворен, а в чём-то нет</c:v>
                </c:pt>
                <c:pt idx="2">
                  <c:v>Затрудняюсь ответить</c:v>
                </c:pt>
                <c:pt idx="3">
                  <c:v>Не удовлетворен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0.76500000000000001</c:v>
                </c:pt>
                <c:pt idx="1">
                  <c:v>0.127</c:v>
                </c:pt>
                <c:pt idx="2">
                  <c:v>9.8000000000000004E-2</c:v>
                </c:pt>
                <c:pt idx="3">
                  <c:v>0.01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В чём-то удовлетворен, а в чём-то нет</c:v>
                </c:pt>
                <c:pt idx="2">
                  <c:v>Затрудняюсь ответить</c:v>
                </c:pt>
                <c:pt idx="3">
                  <c:v>Не удовлетворен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В чём-то удовлетворен, а в чём-то нет</c:v>
                </c:pt>
                <c:pt idx="2">
                  <c:v>Затрудняюсь ответить</c:v>
                </c:pt>
                <c:pt idx="3">
                  <c:v>Не удовлетворен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548800"/>
        <c:axId val="57550336"/>
      </c:barChart>
      <c:catAx>
        <c:axId val="57548800"/>
        <c:scaling>
          <c:orientation val="minMax"/>
        </c:scaling>
        <c:delete val="0"/>
        <c:axPos val="b"/>
        <c:majorTickMark val="out"/>
        <c:minorTickMark val="none"/>
        <c:tickLblPos val="nextTo"/>
        <c:crossAx val="57550336"/>
        <c:crosses val="autoZero"/>
        <c:auto val="1"/>
        <c:lblAlgn val="ctr"/>
        <c:lblOffset val="100"/>
        <c:noMultiLvlLbl val="0"/>
      </c:catAx>
      <c:valAx>
        <c:axId val="57550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7548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В чём-то удовлетворен, а в чём-то нет</c:v>
                </c:pt>
                <c:pt idx="2">
                  <c:v>Не удовлетворен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0.755</c:v>
                </c:pt>
                <c:pt idx="1">
                  <c:v>0.108</c:v>
                </c:pt>
                <c:pt idx="2">
                  <c:v>6.9000000000000006E-2</c:v>
                </c:pt>
                <c:pt idx="3">
                  <c:v>6.9000000000000006E-2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600256"/>
        <c:axId val="57618432"/>
      </c:barChart>
      <c:catAx>
        <c:axId val="57600256"/>
        <c:scaling>
          <c:orientation val="minMax"/>
        </c:scaling>
        <c:delete val="0"/>
        <c:axPos val="b"/>
        <c:majorTickMark val="out"/>
        <c:minorTickMark val="none"/>
        <c:tickLblPos val="nextTo"/>
        <c:crossAx val="57618432"/>
        <c:crosses val="autoZero"/>
        <c:auto val="1"/>
        <c:lblAlgn val="ctr"/>
        <c:lblOffset val="100"/>
        <c:noMultiLvlLbl val="0"/>
      </c:catAx>
      <c:valAx>
        <c:axId val="5761843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7600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Не полностью удовлетворен</c:v>
                </c:pt>
                <c:pt idx="1">
                  <c:v>Полностью удовлетворен</c:v>
                </c:pt>
                <c:pt idx="2">
                  <c:v>Средняя удовлетворительность</c:v>
                </c:pt>
                <c:pt idx="3">
                  <c:v>Не полностью неудовлетворен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0.52900000000000003</c:v>
                </c:pt>
                <c:pt idx="1">
                  <c:v>0.34300000000000003</c:v>
                </c:pt>
                <c:pt idx="2">
                  <c:v>0.108</c:v>
                </c:pt>
                <c:pt idx="3">
                  <c:v>0.02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639680"/>
        <c:axId val="57641216"/>
      </c:barChart>
      <c:catAx>
        <c:axId val="57639680"/>
        <c:scaling>
          <c:orientation val="minMax"/>
        </c:scaling>
        <c:delete val="0"/>
        <c:axPos val="b"/>
        <c:majorTickMark val="out"/>
        <c:minorTickMark val="none"/>
        <c:tickLblPos val="nextTo"/>
        <c:crossAx val="57641216"/>
        <c:crosses val="autoZero"/>
        <c:auto val="1"/>
        <c:lblAlgn val="ctr"/>
        <c:lblOffset val="100"/>
        <c:noMultiLvlLbl val="0"/>
      </c:catAx>
      <c:valAx>
        <c:axId val="5764121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57639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Готовы рекомендовать данное учреждение (ОДОД) знакомым, друзьям</c:v>
                </c:pt>
              </c:strCache>
            </c:strRef>
          </c:cat>
          <c:val>
            <c:numRef>
              <c:f>Лист1!$B$2</c:f>
              <c:numCache>
                <c:formatCode>0.00%</c:formatCode>
                <c:ptCount val="1"/>
                <c:pt idx="0">
                  <c:v>0.13700000000000001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Готовы рекомендовать данное учреждение (ОДОД) знакомым, друзьям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Готовы рекомендовать данное учреждение (ОДОД) знакомым, друзьям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509184"/>
        <c:axId val="100510720"/>
      </c:barChart>
      <c:catAx>
        <c:axId val="100509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0510720"/>
        <c:crosses val="autoZero"/>
        <c:auto val="1"/>
        <c:lblAlgn val="ctr"/>
        <c:lblOffset val="100"/>
        <c:noMultiLvlLbl val="0"/>
      </c:catAx>
      <c:valAx>
        <c:axId val="10051072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0509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0DEE2-24ED-4ADF-ADBA-9554570B456B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959A2-CEA2-4246-992F-6C96B89165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00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959A2-CEA2-4246-992F-6C96B89165CB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ГБОУ Ш-И № 289 </a:t>
            </a:r>
            <a:b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Красносельского района Санкт-Петербурга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9248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800000"/>
                </a:solidFill>
                <a:latin typeface="Arial Black" pitchFamily="34" charset="0"/>
              </a:rPr>
              <a:t>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ОТДЕЛЕНИЕ ДОПОЛНИТЕЛЬНОГО ОБРАЗОВАНИЯ ДЕТЕЙ</a:t>
            </a:r>
          </a:p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Результаты исследования по выявлению степени удовлетворенности родителей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услугами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дополнительного образования в </a:t>
            </a:r>
          </a:p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школе-интернате № 289 Красносельского района</a:t>
            </a:r>
          </a:p>
          <a:p>
            <a:pPr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mblem2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653136"/>
            <a:ext cx="167736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mblem2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592" cy="84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323528" y="908050"/>
            <a:ext cx="8352928" cy="5416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Monotype Corsiva" pitchFamily="66" charset="0"/>
              </a:rPr>
              <a:t>    </a:t>
            </a:r>
            <a:endParaRPr lang="ru-RU" sz="800" dirty="0" smtClean="0"/>
          </a:p>
          <a:p>
            <a:pPr algn="just">
              <a:buNone/>
            </a:pPr>
            <a:r>
              <a:rPr lang="ru-RU" i="1" dirty="0" smtClean="0"/>
              <a:t>	В </a:t>
            </a:r>
            <a:r>
              <a:rPr lang="ru-RU" i="1" dirty="0"/>
              <a:t>2018-2019 учебном году  отделение дополнительного образования детей ГБОУ Ш-И № 289  организовало исследование по выявлению степени удовлетворенности родителей услугами дополнительного образования. Анкетный опрос проходил в апреле 2019 года, где родителям предлагалось ответить на вопросы анкеты. Данные опроса отражены в таблицах ниже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mblem2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885931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Цель исследования:</a:t>
            </a:r>
            <a:endParaRPr lang="ru-RU" sz="5400" b="1" i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600" b="1" dirty="0" smtClean="0"/>
              <a:t>   </a:t>
            </a:r>
          </a:p>
          <a:p>
            <a:pPr>
              <a:buNone/>
            </a:pPr>
            <a:r>
              <a:rPr lang="ru-RU" sz="3600" b="1" dirty="0" smtClean="0"/>
              <a:t>      </a:t>
            </a:r>
            <a:r>
              <a:rPr lang="ru-RU" sz="3200" dirty="0" smtClean="0"/>
              <a:t>Выявление актуальных потребностей родителей и учащихся в дополнительном образовании, оценки их удовлетворенности спектром и качеством услуг дополнительного образования детей в школе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mblem2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592" cy="84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1296144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Доля получателей образовательных  услуг в ГБОУ Ш-И  ОДОД №289 , </a:t>
            </a: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положительно </a:t>
            </a:r>
            <a:r>
              <a:rPr lang="ru-RU" sz="2000" b="1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оценивающих доброжелательность и вежливость работников</a:t>
            </a:r>
            <a:r>
              <a:rPr lang="ru-RU" sz="2000" b="1" i="1" u="sng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организации от общего числа опрошенных получателей образовательных услуг</a:t>
            </a:r>
            <a:endParaRPr lang="ru-RU" sz="2000" i="1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mblem2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593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Доля получателей образовательных услуг, </a:t>
            </a:r>
            <a:b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0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удовлетворенных компетентностью работников организации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, от общего числа опрошенных получателей образовательных услуг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mblem2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593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Доля получателей образовательных услуг, </a:t>
            </a:r>
            <a:r>
              <a:rPr lang="ru-RU" sz="22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удовлетворенных материально-техническим обеспечением организации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, от общего числа опрошенных получателей образовательных услуг</a:t>
            </a:r>
            <a:endParaRPr lang="ru-RU" sz="22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mblem2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592" cy="84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Доля получателей образовательных услуг, удовлетворенных </a:t>
            </a:r>
            <a:r>
              <a:rPr lang="ru-RU" sz="20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качеством предоставляемых образовательных услуг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, от общего числа опрошенных получателей образовательных услуг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Monotype Corsiva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662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mblem2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9592" cy="84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/>
            </a:r>
            <a:b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ru-RU" sz="5400" b="1" dirty="0" smtClean="0">
                <a:solidFill>
                  <a:srgbClr val="800000"/>
                </a:solidFill>
              </a:rPr>
              <a:t/>
            </a:r>
            <a:br>
              <a:rPr lang="ru-RU" sz="5400" b="1" dirty="0" smtClean="0">
                <a:solidFill>
                  <a:srgbClr val="800000"/>
                </a:solidFill>
              </a:rPr>
            </a:b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Доля получателей образовательных услуг, которые </a:t>
            </a:r>
            <a:r>
              <a:rPr lang="ru-RU" sz="22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</a:rPr>
              <a:t>готовы рекомендовать организацию родственникам и знакомым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, от общего числа опрошенных получателей образовательных услуг </a:t>
            </a:r>
            <a:endParaRPr lang="ru-RU" sz="2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120</Words>
  <Application>Microsoft Office PowerPoint</Application>
  <PresentationFormat>Экран (4:3)</PresentationFormat>
  <Paragraphs>24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ГБОУ Ш-И № 289  Красносельского района Санкт-Петербурга</vt:lpstr>
      <vt:lpstr>Презентация PowerPoint</vt:lpstr>
      <vt:lpstr>Цель исследования:</vt:lpstr>
      <vt:lpstr>Доля получателей образовательных  услуг в ГБОУ Ш-И  ОДОД №289 , положительно оценивающих доброжелательность и вежливость работников организации от общего числа опрошенных получателей образовательных услуг</vt:lpstr>
      <vt:lpstr>Доля получателей образовательных услуг,  удовлетворенных компетентностью работников организации, от общего числа опрошенных получателей образовательных услуг</vt:lpstr>
      <vt:lpstr>Доля получателей образовательных услуг, удовлетворенных материально-техническим обеспечением организации, от общего числа опрошенных получателей образовательных услуг</vt:lpstr>
      <vt:lpstr>Доля получателей образовательных услуг, удовлетворенных качеством предоставляемых образовательных услуг, от общего числа опрошенных получателей образовательных услуг</vt:lpstr>
      <vt:lpstr>       Доля получателей образовательных услуг, которые готовы рекомендовать организацию родственникам и знакомым, от общего числа опрошенных получателей образовательных услуг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Ш-И № 289  Красносельского района Санкт-Петербурга</dc:title>
  <dc:creator>1</dc:creator>
  <cp:lastModifiedBy>Пользователь</cp:lastModifiedBy>
  <cp:revision>22</cp:revision>
  <dcterms:created xsi:type="dcterms:W3CDTF">2016-10-06T11:18:37Z</dcterms:created>
  <dcterms:modified xsi:type="dcterms:W3CDTF">2019-10-29T08:23:15Z</dcterms:modified>
</cp:coreProperties>
</file>