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71" r:id="rId8"/>
    <p:sldId id="274" r:id="rId9"/>
    <p:sldId id="263" r:id="rId10"/>
    <p:sldId id="273" r:id="rId11"/>
    <p:sldId id="264" r:id="rId12"/>
    <p:sldId id="261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Региональный проект</a:t>
            </a:r>
            <a:br>
              <a:rPr lang="ru-RU" dirty="0" smtClean="0"/>
            </a:br>
            <a:r>
              <a:rPr lang="ru-RU" dirty="0" smtClean="0"/>
              <a:t>«Доступное дополнительное образование </a:t>
            </a:r>
            <a:br>
              <a:rPr lang="ru-RU" dirty="0" smtClean="0"/>
            </a:br>
            <a:r>
              <a:rPr lang="ru-RU" dirty="0" smtClean="0"/>
              <a:t>для детей Санкт-Петербурга </a:t>
            </a:r>
            <a:br>
              <a:rPr lang="ru-RU" dirty="0" smtClean="0"/>
            </a:br>
            <a:r>
              <a:rPr lang="ru-RU" dirty="0" smtClean="0"/>
              <a:t>на 2017-2020 годы»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Распоряжение Комитета </a:t>
            </a:r>
            <a:br>
              <a:rPr lang="ru-RU" i="1" dirty="0" smtClean="0"/>
            </a:br>
            <a:r>
              <a:rPr lang="ru-RU" i="1" dirty="0" smtClean="0"/>
              <a:t>по образованию от 21.07.2017 №2398-р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Целевые показатели </a:t>
            </a:r>
            <a:br>
              <a:rPr lang="ru-RU" dirty="0" smtClean="0"/>
            </a:br>
            <a:r>
              <a:rPr lang="ru-RU" dirty="0" smtClean="0"/>
              <a:t>реализации Проекта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2"/>
          <a:ext cx="835292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368152"/>
                <a:gridCol w="1152128"/>
                <a:gridCol w="1080120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</a:t>
                      </a:r>
                      <a:r>
                        <a:rPr lang="ru-RU" baseline="0" dirty="0" smtClean="0"/>
                        <a:t> модели персонифицированного финансирования 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реализован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учреждений,</a:t>
                      </a:r>
                      <a:r>
                        <a:rPr lang="ru-RU" baseline="0" dirty="0" smtClean="0"/>
                        <a:t> использующих механизм персонифицированного финансирования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административных районов, использующих механизм персонифицированного финансирования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</a:t>
                      </a:r>
                      <a:r>
                        <a:rPr lang="ru-RU" baseline="0" dirty="0" smtClean="0"/>
                        <a:t> (в % от общего количества) осваивающих программы ДО, получивших персональные сертификаты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i="1" dirty="0" smtClean="0"/>
              <a:t>Мероприятия по развитию профессионального мастерства и уровня компетенций управленческих и педагогических кадров, обновление содержания, технологий и инфраструктуры 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81339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информационное и методическое сопровождение управленческих и педагогических работников ДО;</a:t>
            </a:r>
          </a:p>
          <a:p>
            <a:r>
              <a:rPr lang="ru-RU" sz="2000" dirty="0" smtClean="0"/>
              <a:t>организация повышения квалификации;</a:t>
            </a:r>
          </a:p>
          <a:p>
            <a:r>
              <a:rPr lang="ru-RU" sz="2000" dirty="0" smtClean="0"/>
              <a:t>стимулирование управленческих и педагогических работников ДО</a:t>
            </a:r>
            <a:br>
              <a:rPr lang="ru-RU" sz="2000" dirty="0" smtClean="0"/>
            </a:br>
            <a:r>
              <a:rPr lang="ru-RU" sz="2000" dirty="0" smtClean="0"/>
              <a:t>к участию в инновационной деятельности в регионе и в конкурсном движении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i="1" dirty="0" smtClean="0"/>
              <a:t>Мероприятия по обновлению перечня ОП, содержания, технологий и инфраструктуры 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81339"/>
          </a:xfrm>
        </p:spPr>
        <p:txBody>
          <a:bodyPr>
            <a:noAutofit/>
          </a:bodyPr>
          <a:lstStyle/>
          <a:p>
            <a:r>
              <a:rPr lang="ru-RU" sz="2000" dirty="0" smtClean="0"/>
              <a:t>формирование региональной базы лучших управленческих и образовательных практик ДО;</a:t>
            </a:r>
          </a:p>
          <a:p>
            <a:r>
              <a:rPr lang="ru-RU" sz="2000" dirty="0" smtClean="0"/>
              <a:t>сопровождение УДОД и ОДОД в обновлении перечня ОП, содержания, технологий и инфраструктуры ДО;</a:t>
            </a:r>
          </a:p>
          <a:p>
            <a:r>
              <a:rPr lang="ru-RU" sz="2000" dirty="0" smtClean="0"/>
              <a:t>с</a:t>
            </a:r>
            <a:r>
              <a:rPr lang="ru-RU" sz="2000" smtClean="0"/>
              <a:t>тимулирование </a:t>
            </a:r>
            <a:r>
              <a:rPr lang="ru-RU" sz="2000" dirty="0" smtClean="0"/>
              <a:t>УДОД и ОО, имеющих ОДОД к участию в инновационной деятельности в регионе и в конкурсном движении;</a:t>
            </a:r>
          </a:p>
          <a:p>
            <a:r>
              <a:rPr lang="ru-RU" sz="2000" dirty="0" smtClean="0"/>
              <a:t>мониторинг удовлетворенности населения региона качеством образовательных услуг ДО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деятельности ДДТ Красносельского района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обновление содержания ДО средствами модернизации перечня ОП, их содержания, расширения услуг ДО </a:t>
            </a:r>
            <a:br>
              <a:rPr lang="ru-RU" dirty="0" smtClean="0"/>
            </a:br>
            <a:r>
              <a:rPr lang="ru-RU" dirty="0" smtClean="0"/>
              <a:t>для различных категорий особых детей;</a:t>
            </a:r>
          </a:p>
          <a:p>
            <a:r>
              <a:rPr lang="ru-RU" dirty="0" smtClean="0"/>
              <a:t>создание и позиционирование электронных ресурсов  (дистанционных, навигационных ресурсов);</a:t>
            </a:r>
          </a:p>
          <a:p>
            <a:r>
              <a:rPr lang="ru-RU" dirty="0" smtClean="0"/>
              <a:t>расширение сетевого взаимодействия по вовлечению организаций разных типов в обеспечение деятельности по дополнительным ОП;</a:t>
            </a:r>
          </a:p>
          <a:p>
            <a:r>
              <a:rPr lang="ru-RU" dirty="0" smtClean="0"/>
              <a:t>обеспечение развития профессионального мастерства и уровня компетенций руководящих и педагогических кадров ДДТ;</a:t>
            </a:r>
          </a:p>
          <a:p>
            <a:r>
              <a:rPr lang="ru-RU" dirty="0" smtClean="0"/>
              <a:t>стимулирование инновационного поиска педагогических кадров ДДТ; </a:t>
            </a:r>
          </a:p>
          <a:p>
            <a:r>
              <a:rPr lang="ru-RU" dirty="0" smtClean="0"/>
              <a:t>выявление и распространение лучших практик ДО, реализуемых в ДДТ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Приоритетная задача развития дополнительного образования детей в Санкт-Петербурге: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/>
              <a:t>радикальное изменение стратегии </a:t>
            </a:r>
            <a:br>
              <a:rPr lang="ru-RU" dirty="0" smtClean="0"/>
            </a:br>
            <a:r>
              <a:rPr lang="ru-RU" dirty="0" smtClean="0"/>
              <a:t>от «доступности качества» </a:t>
            </a:r>
            <a:br>
              <a:rPr lang="ru-RU" dirty="0" smtClean="0"/>
            </a:br>
            <a:r>
              <a:rPr lang="ru-RU" dirty="0" smtClean="0"/>
              <a:t>к «качеству доступности»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Меры, направленные на решение приоритетной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создание модельного регионального центра ДО; </a:t>
            </a:r>
          </a:p>
          <a:p>
            <a:r>
              <a:rPr lang="ru-RU" dirty="0" smtClean="0"/>
              <a:t>внедрение персонифицированного финансирования ДО;</a:t>
            </a:r>
          </a:p>
          <a:p>
            <a:r>
              <a:rPr lang="ru-RU" dirty="0" smtClean="0"/>
              <a:t>обновление содержания ДО средствами модернизации перечня ОП, их содержания, расширения услуг ДО для различных категорий особых детей, модернизация его инфраструктуры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Мероприятия по созданию регионального модельного центра 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создание нормативно-правовой базы функционирования центра;</a:t>
            </a:r>
          </a:p>
          <a:p>
            <a:r>
              <a:rPr lang="ru-RU" sz="2000" dirty="0" smtClean="0"/>
              <a:t>определение содержания деятельности центра;</a:t>
            </a:r>
          </a:p>
          <a:p>
            <a:r>
              <a:rPr lang="ru-RU" sz="2000" dirty="0" smtClean="0"/>
              <a:t>обеспечение модели персонифицированного финансирования;</a:t>
            </a:r>
          </a:p>
          <a:p>
            <a:r>
              <a:rPr lang="ru-RU" sz="2000" dirty="0" smtClean="0"/>
              <a:t>формирование системы эффективного взаимодействия в сфере ДО;</a:t>
            </a:r>
          </a:p>
          <a:p>
            <a:r>
              <a:rPr lang="ru-RU" sz="2000" dirty="0" smtClean="0"/>
              <a:t>содействие в создании </a:t>
            </a:r>
            <a:r>
              <a:rPr lang="ru-RU" sz="2000" b="1" dirty="0" smtClean="0"/>
              <a:t>районных опорных центров ДО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деятельность по выявлению и поддержке одаренных детей;</a:t>
            </a:r>
          </a:p>
          <a:p>
            <a:r>
              <a:rPr lang="ru-RU" sz="2000" dirty="0" smtClean="0"/>
              <a:t>сопровождение разработки и внедрения </a:t>
            </a:r>
            <a:r>
              <a:rPr lang="ru-RU" sz="2000" dirty="0" err="1" smtClean="0"/>
              <a:t>пилотных</a:t>
            </a:r>
            <a:r>
              <a:rPr lang="ru-RU" sz="2000" dirty="0" smtClean="0"/>
              <a:t> проектов обновления содержаний, технологий, инфраструктуры ДО;</a:t>
            </a:r>
          </a:p>
          <a:p>
            <a:r>
              <a:rPr lang="ru-RU" sz="2000" dirty="0" smtClean="0"/>
              <a:t>обеспечение развития профессионального мастерства и уровня компетенций руководящих и педагогических кадров ДО;</a:t>
            </a:r>
          </a:p>
          <a:p>
            <a:r>
              <a:rPr lang="ru-RU" sz="2000" dirty="0" smtClean="0"/>
              <a:t>выявление и распространение лучших практик;</a:t>
            </a:r>
          </a:p>
          <a:p>
            <a:r>
              <a:rPr lang="ru-RU" sz="2000" dirty="0" smtClean="0"/>
              <a:t>осуществление программного, кадрового, методического, информационного и организационного сопровождения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Целевые показатели </a:t>
            </a:r>
            <a:br>
              <a:rPr lang="ru-RU" dirty="0" smtClean="0"/>
            </a:br>
            <a:r>
              <a:rPr lang="ru-RU" dirty="0" smtClean="0"/>
              <a:t>реализации Проекта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641941"/>
              </p:ext>
            </p:extLst>
          </p:nvPr>
        </p:nvGraphicFramePr>
        <p:xfrm>
          <a:off x="395536" y="1772816"/>
          <a:ext cx="835292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368152"/>
                <a:gridCol w="1152128"/>
                <a:gridCol w="1080120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регионального модельного центра 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реализован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опорных центров развития ДО в районах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Санкт-Петербурга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Мероприятия по выравниванию доступности предоставления 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использование модели персонифицированного финансирования ДО;</a:t>
            </a:r>
          </a:p>
          <a:p>
            <a:r>
              <a:rPr lang="ru-RU" sz="2000" dirty="0" smtClean="0"/>
              <a:t>мониторинг предоставления образовательных услуг различным категориям детей (в т.ч.  одаренных детей, детей с ОВЗ и детей из отдаленных от центра районов Санкт-Петербурга);</a:t>
            </a:r>
          </a:p>
          <a:p>
            <a:r>
              <a:rPr lang="ru-RU" sz="2000" dirty="0" smtClean="0"/>
              <a:t>увеличение количества ОДОД, включая организации, в удаленных от центра районов Санкт-Петербурга;</a:t>
            </a:r>
          </a:p>
          <a:p>
            <a:r>
              <a:rPr lang="ru-RU" sz="2000" dirty="0" smtClean="0"/>
              <a:t>создание и позиционирование электронных ресурсов ДО;</a:t>
            </a:r>
          </a:p>
          <a:p>
            <a:r>
              <a:rPr lang="ru-RU" sz="2000" dirty="0" smtClean="0"/>
              <a:t>вовлечение организаций разных типов (СПО, ВПО, спорта, культуры, научных и общественных организаций) в создание и реализацию дополнительных ОП)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Целевые показатели </a:t>
            </a:r>
            <a:br>
              <a:rPr lang="ru-RU" dirty="0" smtClean="0"/>
            </a:br>
            <a:r>
              <a:rPr lang="ru-RU" dirty="0" smtClean="0"/>
              <a:t>реализации Проекта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63040"/>
          <a:ext cx="8352927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368152"/>
                <a:gridCol w="1152128"/>
                <a:gridCol w="1080120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внедренных моделей обеспечения доступности ДО для детей, проживающих</a:t>
                      </a:r>
                      <a:r>
                        <a:rPr lang="ru-RU" baseline="0" dirty="0" smtClean="0"/>
                        <a:t> в отдаленных от центра районах (в ед. накопительным итогом)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реализуемых программ сотрудничества между организациями различного типа (в т.ч. в форме сетевого взаимодействия)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дополнительными ОП </a:t>
                      </a:r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о</a:t>
                      </a:r>
                      <a:r>
                        <a:rPr lang="ru-RU" dirty="0" smtClean="0"/>
                        <a:t>даренных</a:t>
                      </a:r>
                      <a:r>
                        <a:rPr lang="ru-RU" baseline="0" dirty="0" smtClean="0"/>
                        <a:t> детей</a:t>
                      </a:r>
                    </a:p>
                    <a:p>
                      <a:r>
                        <a:rPr lang="ru-RU" baseline="0" dirty="0" smtClean="0"/>
                        <a:t> - детей с ОВЗ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15000</a:t>
                      </a:r>
                    </a:p>
                    <a:p>
                      <a:pPr algn="ctr"/>
                      <a:r>
                        <a:rPr lang="ru-RU" dirty="0" smtClean="0"/>
                        <a:t>6000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16500</a:t>
                      </a:r>
                    </a:p>
                    <a:p>
                      <a:pPr algn="ctr"/>
                      <a:r>
                        <a:rPr lang="ru-RU" dirty="0" smtClean="0"/>
                        <a:t>6200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16800</a:t>
                      </a:r>
                    </a:p>
                    <a:p>
                      <a:pPr algn="ctr"/>
                      <a:r>
                        <a:rPr lang="ru-RU" dirty="0" smtClean="0"/>
                        <a:t>6500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17000</a:t>
                      </a:r>
                    </a:p>
                    <a:p>
                      <a:pPr algn="ctr"/>
                      <a:r>
                        <a:rPr lang="ru-RU" dirty="0" smtClean="0"/>
                        <a:t>7000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Целевые показатели </a:t>
            </a:r>
            <a:br>
              <a:rPr lang="ru-RU" dirty="0" smtClean="0"/>
            </a:br>
            <a:r>
              <a:rPr lang="ru-RU" dirty="0" smtClean="0"/>
              <a:t>реализации Проекта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624923"/>
              </p:ext>
            </p:extLst>
          </p:nvPr>
        </p:nvGraphicFramePr>
        <p:xfrm>
          <a:off x="395536" y="1628800"/>
          <a:ext cx="835292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368152"/>
                <a:gridCol w="1152128"/>
                <a:gridCol w="1080120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разработанных и внедренных дистанционных курсов  ДО ( вед. накопительным итогом)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Внедрение навигатора по дополнительным общеобразовательным программам, позволяющего семьям</a:t>
                      </a:r>
                      <a:r>
                        <a:rPr lang="ru-RU" baseline="0" dirty="0" smtClean="0"/>
                        <a:t> выбирать ОП, соответствующие запросам, уровню подготовки детей ( в т.ч. с функцией записи в объединения)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реализован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i="1" dirty="0" smtClean="0"/>
              <a:t>Мероприятия по внедрению и распространению модели персонифицированного финансирования, внедрению эффективных моделей государственно-частного партнерства в сфере 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81339"/>
          </a:xfrm>
        </p:spPr>
        <p:txBody>
          <a:bodyPr>
            <a:noAutofit/>
          </a:bodyPr>
          <a:lstStyle/>
          <a:p>
            <a:r>
              <a:rPr lang="en-US" sz="2000" dirty="0" smtClean="0"/>
              <a:t>SWOT</a:t>
            </a:r>
            <a:r>
              <a:rPr lang="ru-RU" sz="2000" dirty="0" smtClean="0"/>
              <a:t> – анализ возможностей и ресурсов региона для внедрения модели персонифицированного финансирования ДО;</a:t>
            </a:r>
          </a:p>
          <a:p>
            <a:r>
              <a:rPr lang="ru-RU" sz="2000" dirty="0" smtClean="0"/>
              <a:t>подготовка нормативно-правового, информационного, методического обеспечения внедрения модели;</a:t>
            </a:r>
          </a:p>
          <a:p>
            <a:r>
              <a:rPr lang="ru-RU" sz="2000" dirty="0" smtClean="0"/>
              <a:t>описание регламента выдачи документа;</a:t>
            </a:r>
          </a:p>
          <a:p>
            <a:r>
              <a:rPr lang="ru-RU" sz="2000" dirty="0" smtClean="0"/>
              <a:t>поэтапное распространение модели;</a:t>
            </a:r>
          </a:p>
          <a:p>
            <a:r>
              <a:rPr lang="ru-RU" sz="2000" dirty="0" smtClean="0"/>
              <a:t>сопровождение реализации модели;</a:t>
            </a:r>
          </a:p>
          <a:p>
            <a:r>
              <a:rPr lang="ru-RU" sz="2000" dirty="0" smtClean="0"/>
              <a:t>мониторинг удовлетворенности населения региона уровнем доступности образовательных услуг ДО;</a:t>
            </a:r>
          </a:p>
          <a:p>
            <a:r>
              <a:rPr lang="ru-RU" sz="2000" dirty="0" smtClean="0"/>
              <a:t>распространение опыта Санкт-Петербурга по внедрению модели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578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Региональный проект «Доступное дополнительное образование  для детей Санкт-Петербурга  на 2017-2020 годы»</vt:lpstr>
      <vt:lpstr>Приоритетная задача развития дополнительного образования детей в Санкт-Петербурге:</vt:lpstr>
      <vt:lpstr>Меры, направленные на решение приоритетной задачи:</vt:lpstr>
      <vt:lpstr> Мероприятия по созданию регионального модельного центра ДО: </vt:lpstr>
      <vt:lpstr>Целевые показатели  реализации Проекта</vt:lpstr>
      <vt:lpstr> Мероприятия по выравниванию доступности предоставления ДО: </vt:lpstr>
      <vt:lpstr>Целевые показатели  реализации Проекта</vt:lpstr>
      <vt:lpstr>Целевые показатели  реализации Проекта</vt:lpstr>
      <vt:lpstr> Мероприятия по внедрению и распространению модели персонифицированного финансирования, внедрению эффективных моделей государственно-частного партнерства в сфере ДО: </vt:lpstr>
      <vt:lpstr>Целевые показатели  реализации Проекта</vt:lpstr>
      <vt:lpstr> Мероприятия по развитию профессионального мастерства и уровня компетенций управленческих и педагогических кадров, обновление содержания, технологий и инфраструктуры ДО: </vt:lpstr>
      <vt:lpstr> Мероприятия по обновлению перечня ОП, содержания, технологий и инфраструктуры ДО: </vt:lpstr>
      <vt:lpstr>Задачи деятельности ДДТ Красносельского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проект «Доступное дополнительное образование  для детей Санкт-Петербурга  на 2017-2020 годы»</dc:title>
  <dc:creator>Елена Евстафьева</dc:creator>
  <cp:lastModifiedBy>USER</cp:lastModifiedBy>
  <cp:revision>26</cp:revision>
  <dcterms:created xsi:type="dcterms:W3CDTF">2017-11-12T14:16:28Z</dcterms:created>
  <dcterms:modified xsi:type="dcterms:W3CDTF">2018-03-14T12:26:37Z</dcterms:modified>
</cp:coreProperties>
</file>